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76" r:id="rId5"/>
    <p:sldId id="269" r:id="rId6"/>
    <p:sldId id="277" r:id="rId7"/>
    <p:sldId id="289" r:id="rId8"/>
    <p:sldId id="279" r:id="rId9"/>
    <p:sldId id="278" r:id="rId10"/>
    <p:sldId id="290" r:id="rId11"/>
    <p:sldId id="280" r:id="rId12"/>
    <p:sldId id="291" r:id="rId13"/>
    <p:sldId id="281" r:id="rId14"/>
    <p:sldId id="293" r:id="rId15"/>
    <p:sldId id="294" r:id="rId16"/>
    <p:sldId id="282" r:id="rId17"/>
    <p:sldId id="295" r:id="rId18"/>
    <p:sldId id="296" r:id="rId19"/>
    <p:sldId id="298" r:id="rId20"/>
    <p:sldId id="301" r:id="rId21"/>
    <p:sldId id="284" r:id="rId22"/>
    <p:sldId id="297" r:id="rId23"/>
    <p:sldId id="300" r:id="rId24"/>
    <p:sldId id="287" r:id="rId25"/>
    <p:sldId id="288" r:id="rId26"/>
    <p:sldId id="302" r:id="rId27"/>
    <p:sldId id="265" r:id="rId28"/>
    <p:sldId id="299" r:id="rId29"/>
    <p:sldId id="30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96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27F05B5-7925-4C8A-8AD4-03F9A21F8E52}" type="datetimeFigureOut">
              <a:rPr lang="ru-RU" smtClean="0"/>
              <a:t>11.04.2020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708C14A-6305-4657-94EC-13C5268B689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08C14A-6305-4657-94EC-13C5268B689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08C14A-6305-4657-94EC-13C5268B689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08C14A-6305-4657-94EC-13C5268B689F}"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08C14A-6305-4657-94EC-13C5268B689F}"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08C14A-6305-4657-94EC-13C5268B689F}"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08C14A-6305-4657-94EC-13C5268B689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08C14A-6305-4657-94EC-13C5268B689F}"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27F05B5-7925-4C8A-8AD4-03F9A21F8E52}" type="datetimeFigureOut">
              <a:rPr lang="ru-RU" smtClean="0"/>
              <a:t>11.04.2020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08C14A-6305-4657-94EC-13C5268B689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927F05B5-7925-4C8A-8AD4-03F9A21F8E52}" type="datetimeFigureOut">
              <a:rPr lang="ru-RU" smtClean="0"/>
              <a:t>11.04.2020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08C14A-6305-4657-94EC-13C5268B689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27F05B5-7925-4C8A-8AD4-03F9A21F8E52}" type="datetimeFigureOut">
              <a:rPr lang="ru-RU" smtClean="0"/>
              <a:t>11.04.2020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708C14A-6305-4657-94EC-13C5268B689F}"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7F05B5-7925-4C8A-8AD4-03F9A21F8E52}" type="datetimeFigureOut">
              <a:rPr lang="ru-RU" smtClean="0"/>
              <a:t>11.04.2020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08C14A-6305-4657-94EC-13C5268B689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6148" y="404663"/>
            <a:ext cx="7772051" cy="2088233"/>
          </a:xfrm>
        </p:spPr>
        <p:txBody>
          <a:bodyPr/>
          <a:lstStyle/>
          <a:p>
            <a:r>
              <a:rPr lang="ru-RU" b="1" dirty="0" smtClean="0"/>
              <a:t>Классный час </a:t>
            </a:r>
            <a:endParaRPr lang="ru-RU" b="1" dirty="0"/>
          </a:p>
        </p:txBody>
      </p:sp>
      <p:sp>
        <p:nvSpPr>
          <p:cNvPr id="3" name="Подзаголовок 2"/>
          <p:cNvSpPr>
            <a:spLocks noGrp="1"/>
          </p:cNvSpPr>
          <p:nvPr>
            <p:ph type="subTitle" idx="1"/>
          </p:nvPr>
        </p:nvSpPr>
        <p:spPr>
          <a:xfrm>
            <a:off x="2267744" y="2780928"/>
            <a:ext cx="6624736" cy="2448272"/>
          </a:xfrm>
        </p:spPr>
        <p:txBody>
          <a:bodyPr>
            <a:normAutofit lnSpcReduction="10000"/>
          </a:bodyPr>
          <a:lstStyle/>
          <a:p>
            <a:pPr algn="ctr"/>
            <a:r>
              <a:rPr lang="ru-RU" sz="4000" b="1" i="0" dirty="0" smtClean="0">
                <a:solidFill>
                  <a:srgbClr val="667364"/>
                </a:solidFill>
                <a:effectLst/>
                <a:latin typeface="PT Sans"/>
              </a:rPr>
              <a:t>«Международный день освобождения узников фашистских концлагерей</a:t>
            </a:r>
            <a:r>
              <a:rPr lang="ru-RU" sz="4000" b="1" i="0" dirty="0" smtClean="0">
                <a:solidFill>
                  <a:srgbClr val="667364"/>
                </a:solidFill>
                <a:effectLst/>
                <a:latin typeface="PT Sans"/>
              </a:rPr>
              <a:t>»</a:t>
            </a:r>
            <a:endParaRPr lang="ru-RU" sz="4000" b="1" i="0" dirty="0" smtClean="0">
              <a:solidFill>
                <a:srgbClr val="667364"/>
              </a:solidFill>
              <a:effectLst/>
              <a:latin typeface="PT Sans"/>
            </a:endParaRPr>
          </a:p>
          <a:p>
            <a:pPr algn="l"/>
            <a:endParaRPr lang="ru-RU" b="1" i="0" dirty="0" smtClean="0">
              <a:solidFill>
                <a:srgbClr val="667364"/>
              </a:solidFill>
              <a:effectLst/>
              <a:latin typeface="PT Sans"/>
            </a:endParaRPr>
          </a:p>
          <a:p>
            <a:endParaRPr lang="ru-RU" b="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926650">
            <a:off x="101782" y="1233387"/>
            <a:ext cx="4547540" cy="1564339"/>
          </a:xfrm>
          <a:prstGeom prst="rect">
            <a:avLst/>
          </a:prstGeom>
        </p:spPr>
      </p:pic>
    </p:spTree>
    <p:extLst>
      <p:ext uri="{BB962C8B-B14F-4D97-AF65-F5344CB8AC3E}">
        <p14:creationId xmlns:p14="http://schemas.microsoft.com/office/powerpoint/2010/main" val="162103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solidFill>
                  <a:srgbClr val="333333"/>
                </a:solidFill>
                <a:latin typeface="Helvetica Neue"/>
              </a:rPr>
              <a:t>Из письма </a:t>
            </a:r>
            <a:r>
              <a:rPr lang="ru-RU" dirty="0" err="1">
                <a:solidFill>
                  <a:srgbClr val="333333"/>
                </a:solidFill>
                <a:latin typeface="Helvetica Neue"/>
              </a:rPr>
              <a:t>Рейхсфюрера</a:t>
            </a:r>
            <a:r>
              <a:rPr lang="ru-RU" dirty="0">
                <a:solidFill>
                  <a:srgbClr val="333333"/>
                </a:solidFill>
                <a:latin typeface="Helvetica Neue"/>
              </a:rPr>
              <a:t> СС </a:t>
            </a:r>
            <a:r>
              <a:rPr lang="ru-RU" dirty="0" err="1">
                <a:solidFill>
                  <a:srgbClr val="333333"/>
                </a:solidFill>
                <a:latin typeface="Helvetica Neue"/>
              </a:rPr>
              <a:t>Гиммлера</a:t>
            </a:r>
            <a:r>
              <a:rPr lang="ru-RU" dirty="0">
                <a:solidFill>
                  <a:srgbClr val="333333"/>
                </a:solidFill>
                <a:latin typeface="Helvetica Neue"/>
              </a:rPr>
              <a:t>. 1937год:</a:t>
            </a:r>
          </a:p>
          <a:p>
            <a:r>
              <a:rPr lang="ru-RU" dirty="0">
                <a:solidFill>
                  <a:srgbClr val="333333"/>
                </a:solidFill>
                <a:latin typeface="Helvetica Neue"/>
              </a:rPr>
              <a:t>«В свете последних планов Германии, по освобождению Европы от людей низшей крови и от красных оккупантов, предлагаю расширить трудовые лагеря и создавать новые, для того чтоб в них можно было научить честному труду, т.к. только трудом они смогут принести пользу немецкому народу».</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57675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568952" cy="5832648"/>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418570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80728"/>
            <a:ext cx="8229600" cy="5026563"/>
          </a:xfrm>
        </p:spPr>
        <p:txBody>
          <a:bodyPr>
            <a:normAutofit fontScale="92500" lnSpcReduction="10000"/>
          </a:bodyPr>
          <a:lstStyle/>
          <a:p>
            <a:r>
              <a:rPr lang="ru-RU" dirty="0">
                <a:solidFill>
                  <a:srgbClr val="333333"/>
                </a:solidFill>
                <a:latin typeface="Helvetica Neue"/>
              </a:rPr>
              <a:t>Крематорий был самым страшным местом в лагере, обычно туда приглашали заключённых под предлогом осмотра у врача. Когда человек раздевался, ему стреляли в </a:t>
            </a:r>
            <a:r>
              <a:rPr lang="ru-RU" dirty="0" smtClean="0">
                <a:solidFill>
                  <a:srgbClr val="333333"/>
                </a:solidFill>
                <a:latin typeface="Helvetica Neue"/>
              </a:rPr>
              <a:t>затылок</a:t>
            </a:r>
            <a:r>
              <a:rPr lang="ru-RU" dirty="0" smtClean="0">
                <a:solidFill>
                  <a:srgbClr val="333333"/>
                </a:solidFill>
                <a:latin typeface="Helvetica Neue"/>
              </a:rPr>
              <a:t>. </a:t>
            </a:r>
            <a:r>
              <a:rPr lang="ru-RU" dirty="0">
                <a:solidFill>
                  <a:srgbClr val="333333"/>
                </a:solidFill>
                <a:latin typeface="Helvetica Neue"/>
              </a:rPr>
              <a:t>Таким способом в Бухенвальде были убиты многие тысячи узников. Бухенвальд был мужским лагерем. Заучить свой порядковый номер на немецком языке узник должен был в течение первых суток. С этого момента набор цифр заменял имя. Заключенные работали на </a:t>
            </a:r>
            <a:r>
              <a:rPr lang="ru-RU" dirty="0" err="1">
                <a:solidFill>
                  <a:srgbClr val="333333"/>
                </a:solidFill>
                <a:latin typeface="Helvetica Neue"/>
              </a:rPr>
              <a:t>Густловском</a:t>
            </a:r>
            <a:r>
              <a:rPr lang="ru-RU" dirty="0">
                <a:solidFill>
                  <a:srgbClr val="333333"/>
                </a:solidFill>
                <a:latin typeface="Helvetica Neue"/>
              </a:rPr>
              <a:t> заводе, который находился в паре километров от лагеря и производил оружие. Число охранников достигало </a:t>
            </a:r>
            <a:r>
              <a:rPr lang="ru-RU" b="1" dirty="0">
                <a:solidFill>
                  <a:srgbClr val="333333"/>
                </a:solidFill>
                <a:latin typeface="Helvetica Neue"/>
              </a:rPr>
              <a:t>6000 человек.</a:t>
            </a:r>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29233">
            <a:off x="4571892" y="5188527"/>
            <a:ext cx="4176008" cy="1109632"/>
          </a:xfrm>
          <a:prstGeom prst="rect">
            <a:avLst/>
          </a:prstGeom>
        </p:spPr>
      </p:pic>
    </p:spTree>
    <p:extLst>
      <p:ext uri="{BB962C8B-B14F-4D97-AF65-F5344CB8AC3E}">
        <p14:creationId xmlns:p14="http://schemas.microsoft.com/office/powerpoint/2010/main" val="4106100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8640959" cy="5746452"/>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56331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ru-RU" dirty="0">
                <a:solidFill>
                  <a:srgbClr val="333333"/>
                </a:solidFill>
                <a:latin typeface="Helvetica Neue"/>
              </a:rPr>
              <a:t>Над узниками проводилось множество медицинских опытов, в результате которых большинство умерли мучительной смертью. Заключённых инфицировали сыпным тифом, туберкулезом и другими опасными заболеваниями для того, чтобы проверить действие вакцин против возбудителей этих болезней. Заболевания перерастали очень быстро в эпидемии из-за скученности в бараках, недостаточной гигиены, плохого питания, а также из-за того, что эти заболевания не лечились.</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54263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976664"/>
          </a:xfrm>
        </p:spPr>
        <p:txBody>
          <a:bodyPr>
            <a:normAutofit fontScale="92500" lnSpcReduction="20000"/>
          </a:bodyPr>
          <a:lstStyle/>
          <a:p>
            <a:r>
              <a:rPr lang="ru-RU" dirty="0">
                <a:solidFill>
                  <a:srgbClr val="333333"/>
                </a:solidFill>
                <a:latin typeface="Helvetica Neue"/>
              </a:rPr>
              <a:t>Людей оперировали без наркоза, удаляли им половые органы, безжалостно стерилизовали и кастрировали, иногда с помощью рентгеновских лучей. Заключенные проверялись на способность выдержать низкое атмосферное давление и низкие температуры организма. В Бухенвальде проводились также и другие эксперименты: опыты по заражению желтой лихорадкой, оспой, </a:t>
            </a:r>
            <a:r>
              <a:rPr lang="ru-RU" dirty="0" err="1">
                <a:solidFill>
                  <a:srgbClr val="333333"/>
                </a:solidFill>
                <a:latin typeface="Helvetica Neue"/>
              </a:rPr>
              <a:t>паратитом</a:t>
            </a:r>
            <a:r>
              <a:rPr lang="ru-RU" dirty="0">
                <a:solidFill>
                  <a:srgbClr val="333333"/>
                </a:solidFill>
                <a:latin typeface="Helvetica Neue"/>
              </a:rPr>
              <a:t>, дифтеритом.</a:t>
            </a:r>
            <a:r>
              <a:rPr lang="ru-RU" dirty="0"/>
              <a:t/>
            </a:r>
            <a:br>
              <a:rPr lang="ru-RU" dirty="0"/>
            </a:br>
            <a:r>
              <a:rPr lang="ru-RU" dirty="0">
                <a:solidFill>
                  <a:srgbClr val="333333"/>
                </a:solidFill>
                <a:latin typeface="Helvetica Neue"/>
              </a:rPr>
              <a:t>Узников разного возраста и пола искусственно заражали тяжелыми инфекционными заболеваниями и вели наблюдения, кто первый - дети или женщины - умрут, как долго их организм сможет сопротивляться вирусам. Часто людей, не доводя до смерти, оперировали вживую т.е. без наркоза, вырезая им различные органы, для того чтоб посмотреть в каком состоянии находятся органы человека на каждой стадии заболевания.</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46831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2776"/>
            <a:ext cx="8640960" cy="5112568"/>
          </a:xfrm>
        </p:spPr>
      </p:pic>
      <p:sp>
        <p:nvSpPr>
          <p:cNvPr id="3" name="Заголовок 2"/>
          <p:cNvSpPr>
            <a:spLocks noGrp="1"/>
          </p:cNvSpPr>
          <p:nvPr>
            <p:ph type="title"/>
          </p:nvPr>
        </p:nvSpPr>
        <p:spPr/>
        <p:txBody>
          <a:bodyPr/>
          <a:lstStyle/>
          <a:p>
            <a:r>
              <a:rPr lang="ru-RU" sz="2500" b="0" dirty="0">
                <a:solidFill>
                  <a:schemeClr val="tx1"/>
                </a:solidFill>
                <a:effectLst/>
                <a:latin typeface="Helvetica Neue"/>
                <a:ea typeface="+mn-ea"/>
                <a:cs typeface="+mn-cs"/>
              </a:rPr>
              <a:t>Конвейером смерти в концентрационном лагере Бухенвальд заправляли Карл и </a:t>
            </a:r>
            <a:r>
              <a:rPr lang="ru-RU" sz="2500" b="0" dirty="0" err="1">
                <a:solidFill>
                  <a:schemeClr val="tx1"/>
                </a:solidFill>
                <a:effectLst/>
                <a:latin typeface="Helvetica Neue"/>
                <a:ea typeface="+mn-ea"/>
                <a:cs typeface="+mn-cs"/>
              </a:rPr>
              <a:t>Ильза</a:t>
            </a:r>
            <a:r>
              <a:rPr lang="ru-RU" sz="2500" b="0" dirty="0">
                <a:solidFill>
                  <a:schemeClr val="tx1"/>
                </a:solidFill>
                <a:effectLst/>
                <a:latin typeface="Helvetica Neue"/>
                <a:ea typeface="+mn-ea"/>
                <a:cs typeface="+mn-cs"/>
              </a:rPr>
              <a:t> Кох.</a:t>
            </a:r>
            <a:endParaRPr lang="ru-RU" dirty="0">
              <a:solidFill>
                <a:schemeClr val="tx1"/>
              </a:solidFill>
            </a:endParaRPr>
          </a:p>
        </p:txBody>
      </p:sp>
    </p:spTree>
    <p:extLst>
      <p:ext uri="{BB962C8B-B14F-4D97-AF65-F5344CB8AC3E}">
        <p14:creationId xmlns:p14="http://schemas.microsoft.com/office/powerpoint/2010/main" val="2828435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229600" cy="4594515"/>
          </a:xfrm>
        </p:spPr>
        <p:txBody>
          <a:bodyPr>
            <a:normAutofit/>
          </a:bodyPr>
          <a:lstStyle/>
          <a:p>
            <a:r>
              <a:rPr lang="ru-RU" dirty="0" smtClean="0">
                <a:solidFill>
                  <a:srgbClr val="333333"/>
                </a:solidFill>
                <a:latin typeface="Helvetica Neue"/>
              </a:rPr>
              <a:t>Карл </a:t>
            </a:r>
            <a:r>
              <a:rPr lang="ru-RU" dirty="0">
                <a:solidFill>
                  <a:srgbClr val="333333"/>
                </a:solidFill>
                <a:latin typeface="Helvetica Neue"/>
              </a:rPr>
              <a:t>Кох был назначен комендантом Бухенвальда с 1939 года. В то время как Кох упивался властью, наблюдая за ежедневным уничтожением людей, его жена испытывала еще большее удовольствие от мук заключенных. В лагере ее боялись больше самого коменданта. Любимым развлечением садистки было натравливание свирепой овчарки на подростков, она приходила в восторг, когда собака живьем загрызала детей.</a:t>
            </a:r>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280693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08720"/>
            <a:ext cx="8229600" cy="5098571"/>
          </a:xfrm>
        </p:spPr>
        <p:txBody>
          <a:bodyPr>
            <a:normAutofit fontScale="92500"/>
          </a:bodyPr>
          <a:lstStyle/>
          <a:p>
            <a:r>
              <a:rPr lang="ru-RU" dirty="0">
                <a:solidFill>
                  <a:srgbClr val="333333"/>
                </a:solidFill>
                <a:latin typeface="Helvetica Neue"/>
              </a:rPr>
              <a:t>Позже </a:t>
            </a:r>
            <a:r>
              <a:rPr lang="ru-RU" dirty="0" err="1">
                <a:solidFill>
                  <a:srgbClr val="333333"/>
                </a:solidFill>
                <a:latin typeface="Helvetica Neue"/>
              </a:rPr>
              <a:t>Ильзу</a:t>
            </a:r>
            <a:r>
              <a:rPr lang="ru-RU" dirty="0">
                <a:solidFill>
                  <a:srgbClr val="333333"/>
                </a:solidFill>
                <a:latin typeface="Helvetica Neue"/>
              </a:rPr>
              <a:t> Кох прозвали «фрау Абажур». Она использовала выделанную кожу убитых мужчин для создания разнообразной домашней утвари, чем чрезвычайно гордилась. Даже ее коллегам из СС становилось не по себе, когда фрау Кох хвасталась абажурами, сделанными из человеческой кожи. Наиболее подходящей для поделок она находила кожу цыган и русских военнопленных с наколками на груди и спине. Это позволяло делать вещи «весьма декоративными». По словам фрау Кох, кожу с людей надо снимать вживую, только тогда изделия из нее получаются особенно красивыми.</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4006964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746643"/>
          </a:xfrm>
        </p:spPr>
        <p:txBody>
          <a:bodyPr/>
          <a:lstStyle/>
          <a:p>
            <a:r>
              <a:rPr lang="ru-RU" b="0" i="0" dirty="0" smtClean="0">
                <a:solidFill>
                  <a:srgbClr val="333333"/>
                </a:solidFill>
                <a:effectLst/>
                <a:latin typeface="Open Sans"/>
              </a:rPr>
              <a:t>В Бухенвальде было уничтожено свыше 56 тысяч человек 18 национальностей, в том числе 19 тысяч советских военнопленных.</a:t>
            </a:r>
            <a:endParaRPr lang="ru-RU" dirty="0"/>
          </a:p>
        </p:txBody>
      </p:sp>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5157192"/>
            <a:ext cx="4752528" cy="141785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809"/>
            <a:ext cx="7992888" cy="3312367"/>
          </a:xfrm>
          <a:prstGeom prst="rect">
            <a:avLst/>
          </a:prstGeom>
        </p:spPr>
      </p:pic>
    </p:spTree>
    <p:extLst>
      <p:ext uri="{BB962C8B-B14F-4D97-AF65-F5344CB8AC3E}">
        <p14:creationId xmlns:p14="http://schemas.microsoft.com/office/powerpoint/2010/main" val="5744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24661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052737"/>
            <a:ext cx="8229600" cy="4248472"/>
          </a:xfrm>
        </p:spPr>
        <p:txBody>
          <a:bodyPr>
            <a:normAutofit lnSpcReduction="10000"/>
          </a:bodyPr>
          <a:lstStyle/>
          <a:p>
            <a:pPr fontAlgn="base"/>
            <a:r>
              <a:rPr lang="ru-RU" b="0" i="0" dirty="0" smtClean="0">
                <a:solidFill>
                  <a:srgbClr val="333333"/>
                </a:solidFill>
                <a:effectLst/>
                <a:latin typeface="Open Sans"/>
              </a:rPr>
              <a:t>Кроме Бухенвальда существовали и другие концлагеря: Освенцим — 4 миллиона узников, Майданек — 1,38 миллиона, Маутхаузен — 122 тысячи, Заксенхаузен — 100 тысяч, Равенсбрюк — 92,7 тысячи, Треблинка — 80 тысяч, </a:t>
            </a:r>
            <a:r>
              <a:rPr lang="ru-RU" b="0" i="0" dirty="0" err="1" smtClean="0">
                <a:solidFill>
                  <a:srgbClr val="333333"/>
                </a:solidFill>
                <a:effectLst/>
                <a:latin typeface="Open Sans"/>
              </a:rPr>
              <a:t>Штуттгоф</a:t>
            </a:r>
            <a:r>
              <a:rPr lang="ru-RU" b="0" i="0" dirty="0" smtClean="0">
                <a:solidFill>
                  <a:srgbClr val="333333"/>
                </a:solidFill>
                <a:effectLst/>
                <a:latin typeface="Open Sans"/>
              </a:rPr>
              <a:t> — 80 тысяч.</a:t>
            </a:r>
          </a:p>
          <a:p>
            <a:pPr fontAlgn="base"/>
            <a:r>
              <a:rPr lang="ru-RU" b="0" i="0" dirty="0" smtClean="0">
                <a:solidFill>
                  <a:srgbClr val="333333"/>
                </a:solidFill>
                <a:effectLst/>
                <a:latin typeface="Open Sans"/>
              </a:rPr>
              <a:t>Из 18 миллионов граждан стран Европы, прошедших через лагеря различного назначения, в том числе и концентрационные,</a:t>
            </a:r>
            <a:r>
              <a:rPr lang="ru-RU" b="0" i="0" dirty="0" smtClean="0">
                <a:effectLst/>
                <a:latin typeface="Open Sans"/>
              </a:rPr>
              <a:t> </a:t>
            </a:r>
            <a:r>
              <a:rPr lang="ru-RU" b="0" i="0" dirty="0" smtClean="0">
                <a:effectLst/>
                <a:latin typeface="inherit"/>
              </a:rPr>
              <a:t>было уничтожено</a:t>
            </a:r>
            <a:r>
              <a:rPr lang="ru-RU" b="0" i="0" dirty="0" smtClean="0">
                <a:solidFill>
                  <a:srgbClr val="333333"/>
                </a:solidFill>
                <a:effectLst/>
                <a:latin typeface="Open Sans"/>
              </a:rPr>
              <a:t> свыше 11 миллионов человек.</a:t>
            </a:r>
            <a:endParaRPr lang="ru-RU" b="0" i="0" dirty="0">
              <a:solidFill>
                <a:srgbClr val="333333"/>
              </a:solidFill>
              <a:effectLst/>
              <a:latin typeface="Open Sans"/>
            </a:endParaRPr>
          </a:p>
        </p:txBody>
      </p:sp>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5301208"/>
            <a:ext cx="4392487" cy="1273843"/>
          </a:xfrm>
          <a:prstGeom prst="rect">
            <a:avLst/>
          </a:prstGeom>
        </p:spPr>
      </p:pic>
    </p:spTree>
    <p:extLst>
      <p:ext uri="{BB962C8B-B14F-4D97-AF65-F5344CB8AC3E}">
        <p14:creationId xmlns:p14="http://schemas.microsoft.com/office/powerpoint/2010/main" val="4050238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640959" cy="6048672"/>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50675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ru-RU" dirty="0">
                <a:solidFill>
                  <a:srgbClr val="333333"/>
                </a:solidFill>
                <a:latin typeface="Helvetica Neue"/>
              </a:rPr>
              <a:t>В июне 1942 года был тяжело ранен, попал в плен и заключён в концлагерь </a:t>
            </a:r>
            <a:r>
              <a:rPr lang="ru-RU" dirty="0" err="1">
                <a:solidFill>
                  <a:srgbClr val="333333"/>
                </a:solidFill>
                <a:latin typeface="Helvetica Neue"/>
              </a:rPr>
              <a:t>Шпандау</a:t>
            </a:r>
            <a:r>
              <a:rPr lang="ru-RU" dirty="0">
                <a:solidFill>
                  <a:srgbClr val="333333"/>
                </a:solidFill>
                <a:latin typeface="Helvetica Neue"/>
              </a:rPr>
              <a:t> известный поэт Мусса </a:t>
            </a:r>
            <a:r>
              <a:rPr lang="ru-RU" dirty="0" err="1">
                <a:solidFill>
                  <a:srgbClr val="333333"/>
                </a:solidFill>
                <a:latin typeface="Helvetica Neue"/>
              </a:rPr>
              <a:t>Джалиль</a:t>
            </a:r>
            <a:r>
              <a:rPr lang="ru-RU" dirty="0">
                <a:solidFill>
                  <a:srgbClr val="333333"/>
                </a:solidFill>
                <a:latin typeface="Helvetica Neue"/>
              </a:rPr>
              <a:t>. Здесь он стал активным участником сопротивления. И когда видел, что у людей нет больше сил бороться , он начинал читать свои стихи. Его произведения узники заучивали наизусть и передавали друг другу. За участие в подпольной организации поэт был казнён на гильотине 25 августа 1944года в военной тюрьме. В 1956 году Мусса </a:t>
            </a:r>
            <a:r>
              <a:rPr lang="ru-RU" dirty="0" err="1">
                <a:solidFill>
                  <a:srgbClr val="333333"/>
                </a:solidFill>
                <a:latin typeface="Helvetica Neue"/>
              </a:rPr>
              <a:t>Джалиль</a:t>
            </a:r>
            <a:r>
              <a:rPr lang="ru-RU" dirty="0">
                <a:solidFill>
                  <a:srgbClr val="333333"/>
                </a:solidFill>
                <a:latin typeface="Helvetica Neue"/>
              </a:rPr>
              <a:t> посмертно был удостоен звания Героя Советского Союза.</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17472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332656"/>
            <a:ext cx="4989240" cy="6525344"/>
          </a:xfrm>
        </p:spPr>
        <p:txBody>
          <a:bodyPr>
            <a:normAutofit fontScale="62500" lnSpcReduction="20000"/>
          </a:bodyPr>
          <a:lstStyle/>
          <a:p>
            <a:pPr marL="109728" indent="0">
              <a:buNone/>
            </a:pPr>
            <a:r>
              <a:rPr lang="ru-RU" sz="2800" dirty="0">
                <a:solidFill>
                  <a:srgbClr val="000000"/>
                </a:solidFill>
                <a:latin typeface="Times New Roman"/>
              </a:rPr>
              <a:t>Он ходит, сторожа мою тюрьму.</a:t>
            </a:r>
            <a:endParaRPr lang="ru-RU" sz="2000" dirty="0">
              <a:solidFill>
                <a:srgbClr val="000000"/>
              </a:solidFill>
              <a:latin typeface="Calibri"/>
            </a:endParaRPr>
          </a:p>
          <a:p>
            <a:pPr marL="109728" indent="0">
              <a:buNone/>
            </a:pPr>
            <a:r>
              <a:rPr lang="ru-RU" sz="2800" dirty="0">
                <a:solidFill>
                  <a:srgbClr val="000000"/>
                </a:solidFill>
                <a:latin typeface="Times New Roman"/>
              </a:rPr>
              <a:t>              Две буквы "</a:t>
            </a:r>
            <a:r>
              <a:rPr lang="ru-RU" sz="2800" dirty="0" smtClean="0">
                <a:solidFill>
                  <a:srgbClr val="000000"/>
                </a:solidFill>
                <a:latin typeface="Times New Roman"/>
              </a:rPr>
              <a:t>Эс" </a:t>
            </a:r>
            <a:r>
              <a:rPr lang="ru-RU" sz="2800" dirty="0">
                <a:solidFill>
                  <a:srgbClr val="000000"/>
                </a:solidFill>
                <a:latin typeface="Times New Roman"/>
              </a:rPr>
              <a:t>блестят на рукавах.</a:t>
            </a:r>
            <a:endParaRPr lang="ru-RU" sz="2000" dirty="0">
              <a:solidFill>
                <a:srgbClr val="000000"/>
              </a:solidFill>
              <a:latin typeface="Calibri"/>
            </a:endParaRPr>
          </a:p>
          <a:p>
            <a:pPr marL="109728" indent="0">
              <a:buNone/>
            </a:pPr>
            <a:r>
              <a:rPr lang="ru-RU" sz="2800" dirty="0">
                <a:solidFill>
                  <a:srgbClr val="000000"/>
                </a:solidFill>
                <a:latin typeface="Times New Roman"/>
              </a:rPr>
              <a:t>              Мне в сердце словно забивает гвоздь</a:t>
            </a:r>
            <a:endParaRPr lang="ru-RU" sz="2000" dirty="0">
              <a:solidFill>
                <a:srgbClr val="000000"/>
              </a:solidFill>
              <a:latin typeface="Calibri"/>
            </a:endParaRPr>
          </a:p>
          <a:p>
            <a:pPr marL="109728" indent="0">
              <a:buNone/>
            </a:pPr>
            <a:r>
              <a:rPr lang="ru-RU" sz="2800" dirty="0">
                <a:solidFill>
                  <a:srgbClr val="000000"/>
                </a:solidFill>
                <a:latin typeface="Times New Roman"/>
              </a:rPr>
              <a:t>              Его тяжёлый равномерный шаг</a:t>
            </a:r>
            <a:endParaRPr lang="ru-RU" sz="2000" dirty="0">
              <a:solidFill>
                <a:srgbClr val="000000"/>
              </a:solidFill>
              <a:latin typeface="Calibri"/>
            </a:endParaRPr>
          </a:p>
          <a:p>
            <a:pPr marL="109728" indent="0">
              <a:buNone/>
            </a:pPr>
            <a:r>
              <a:rPr lang="ru-RU" sz="2800" dirty="0" smtClean="0">
                <a:solidFill>
                  <a:srgbClr val="000000"/>
                </a:solidFill>
                <a:latin typeface="Times New Roman"/>
              </a:rPr>
              <a:t> </a:t>
            </a:r>
            <a:r>
              <a:rPr lang="ru-RU" sz="2800" dirty="0">
                <a:solidFill>
                  <a:srgbClr val="000000"/>
                </a:solidFill>
                <a:latin typeface="Times New Roman"/>
              </a:rPr>
              <a:t>   Под этим взглядом стихло всё вокруг -</a:t>
            </a:r>
            <a:endParaRPr lang="ru-RU" sz="2000" dirty="0">
              <a:solidFill>
                <a:srgbClr val="000000"/>
              </a:solidFill>
              <a:latin typeface="Calibri"/>
            </a:endParaRPr>
          </a:p>
          <a:p>
            <a:pPr marL="109728" indent="0">
              <a:buNone/>
            </a:pPr>
            <a:r>
              <a:rPr lang="ru-RU" sz="2800" dirty="0">
                <a:solidFill>
                  <a:srgbClr val="000000"/>
                </a:solidFill>
                <a:latin typeface="Times New Roman"/>
              </a:rPr>
              <a:t>                 Зрачки не упускают ничего.</a:t>
            </a:r>
            <a:endParaRPr lang="ru-RU" sz="2000" dirty="0">
              <a:solidFill>
                <a:srgbClr val="000000"/>
              </a:solidFill>
              <a:latin typeface="Calibri"/>
            </a:endParaRPr>
          </a:p>
          <a:p>
            <a:pPr marL="109728" indent="0">
              <a:buNone/>
            </a:pPr>
            <a:r>
              <a:rPr lang="ru-RU" sz="2800" dirty="0">
                <a:solidFill>
                  <a:srgbClr val="000000"/>
                </a:solidFill>
                <a:latin typeface="Times New Roman"/>
              </a:rPr>
              <a:t>                  Земля как будто охает под ним,</a:t>
            </a:r>
            <a:endParaRPr lang="ru-RU" sz="2000" dirty="0">
              <a:solidFill>
                <a:srgbClr val="000000"/>
              </a:solidFill>
              <a:latin typeface="Calibri"/>
            </a:endParaRPr>
          </a:p>
          <a:p>
            <a:pPr marL="109728" indent="0">
              <a:buNone/>
            </a:pPr>
            <a:r>
              <a:rPr lang="ru-RU" sz="2800" dirty="0">
                <a:solidFill>
                  <a:srgbClr val="000000"/>
                </a:solidFill>
                <a:latin typeface="Times New Roman"/>
              </a:rPr>
              <a:t>                  И солнце отвернулось от </a:t>
            </a:r>
            <a:r>
              <a:rPr lang="ru-RU" sz="2800" dirty="0" smtClean="0">
                <a:solidFill>
                  <a:srgbClr val="000000"/>
                </a:solidFill>
                <a:latin typeface="Times New Roman"/>
              </a:rPr>
              <a:t>него</a:t>
            </a:r>
            <a:endParaRPr lang="ru-RU" sz="2800" dirty="0">
              <a:solidFill>
                <a:srgbClr val="000000"/>
              </a:solidFill>
              <a:latin typeface="Times New Roman"/>
            </a:endParaRPr>
          </a:p>
          <a:p>
            <a:pPr marL="109728" indent="0">
              <a:buNone/>
            </a:pPr>
            <a:r>
              <a:rPr lang="ru-RU" sz="2800" dirty="0">
                <a:solidFill>
                  <a:srgbClr val="000000"/>
                </a:solidFill>
                <a:latin typeface="Times New Roman"/>
              </a:rPr>
              <a:t> Он вечно тут, пугающий урод,</a:t>
            </a:r>
            <a:endParaRPr lang="ru-RU" sz="2000" dirty="0">
              <a:solidFill>
                <a:srgbClr val="000000"/>
              </a:solidFill>
              <a:latin typeface="Calibri"/>
            </a:endParaRPr>
          </a:p>
          <a:p>
            <a:pPr marL="109728" indent="0">
              <a:buNone/>
            </a:pPr>
            <a:r>
              <a:rPr lang="ru-RU" sz="2800" dirty="0">
                <a:solidFill>
                  <a:srgbClr val="000000"/>
                </a:solidFill>
                <a:latin typeface="Times New Roman"/>
              </a:rPr>
              <a:t>                 Подручный смерти, варварства наймит,</a:t>
            </a:r>
            <a:endParaRPr lang="ru-RU" sz="2000" dirty="0">
              <a:solidFill>
                <a:srgbClr val="000000"/>
              </a:solidFill>
              <a:latin typeface="Calibri"/>
            </a:endParaRPr>
          </a:p>
          <a:p>
            <a:pPr marL="109728" indent="0">
              <a:buNone/>
            </a:pPr>
            <a:r>
              <a:rPr lang="ru-RU" sz="2800" dirty="0">
                <a:solidFill>
                  <a:srgbClr val="000000"/>
                </a:solidFill>
                <a:latin typeface="Times New Roman"/>
              </a:rPr>
              <a:t>                  Охранник рабства ходит у ворот,</a:t>
            </a:r>
            <a:endParaRPr lang="ru-RU" sz="2000" dirty="0">
              <a:solidFill>
                <a:srgbClr val="000000"/>
              </a:solidFill>
              <a:latin typeface="Calibri"/>
            </a:endParaRPr>
          </a:p>
          <a:p>
            <a:pPr marL="109728" indent="0">
              <a:buNone/>
            </a:pPr>
            <a:r>
              <a:rPr lang="ru-RU" sz="2800" dirty="0">
                <a:solidFill>
                  <a:srgbClr val="000000"/>
                </a:solidFill>
                <a:latin typeface="Times New Roman"/>
              </a:rPr>
              <a:t>                  Решётки и засовы сторожит</a:t>
            </a:r>
            <a:r>
              <a:rPr lang="ru-RU" sz="2800" dirty="0" smtClean="0">
                <a:solidFill>
                  <a:srgbClr val="000000"/>
                </a:solidFill>
                <a:latin typeface="Times New Roman"/>
              </a:rPr>
              <a:t>.</a:t>
            </a:r>
          </a:p>
          <a:p>
            <a:pPr marL="109728" indent="0">
              <a:buNone/>
            </a:pPr>
            <a:r>
              <a:rPr lang="ru-RU" sz="2800" dirty="0" smtClean="0">
                <a:solidFill>
                  <a:srgbClr val="000000"/>
                </a:solidFill>
                <a:latin typeface="Times New Roman"/>
              </a:rPr>
              <a:t> </a:t>
            </a:r>
            <a:r>
              <a:rPr lang="ru-RU" sz="2800" dirty="0">
                <a:solidFill>
                  <a:srgbClr val="000000"/>
                </a:solidFill>
                <a:latin typeface="Times New Roman"/>
              </a:rPr>
              <a:t> Предсмертный вздох людской - его еда,</a:t>
            </a:r>
            <a:endParaRPr lang="ru-RU" sz="2000" dirty="0">
              <a:solidFill>
                <a:srgbClr val="000000"/>
              </a:solidFill>
              <a:latin typeface="Calibri"/>
            </a:endParaRPr>
          </a:p>
          <a:p>
            <a:pPr marL="109728" indent="0">
              <a:buNone/>
            </a:pPr>
            <a:r>
              <a:rPr lang="ru-RU" sz="2800" dirty="0">
                <a:solidFill>
                  <a:srgbClr val="000000"/>
                </a:solidFill>
                <a:latin typeface="Times New Roman"/>
              </a:rPr>
              <a:t>                  Захочет пить - он кровь и слёзы пьёт,</a:t>
            </a:r>
            <a:endParaRPr lang="ru-RU" sz="2000" dirty="0">
              <a:solidFill>
                <a:srgbClr val="000000"/>
              </a:solidFill>
              <a:latin typeface="Calibri"/>
            </a:endParaRPr>
          </a:p>
          <a:p>
            <a:pPr marL="109728" indent="0">
              <a:buNone/>
            </a:pPr>
            <a:r>
              <a:rPr lang="ru-RU" sz="2800" dirty="0">
                <a:solidFill>
                  <a:srgbClr val="000000"/>
                </a:solidFill>
                <a:latin typeface="Times New Roman"/>
              </a:rPr>
              <a:t>                 Сердца несчастных узников клюёт,-</a:t>
            </a:r>
            <a:endParaRPr lang="ru-RU" sz="2000" dirty="0">
              <a:solidFill>
                <a:srgbClr val="000000"/>
              </a:solidFill>
              <a:latin typeface="Calibri"/>
            </a:endParaRPr>
          </a:p>
          <a:p>
            <a:pPr marL="109728" indent="0">
              <a:buNone/>
            </a:pPr>
            <a:r>
              <a:rPr lang="ru-RU" sz="2800" dirty="0">
                <a:solidFill>
                  <a:srgbClr val="000000"/>
                </a:solidFill>
                <a:latin typeface="Times New Roman"/>
              </a:rPr>
              <a:t>                   Стервятник только этим и живёт.</a:t>
            </a:r>
            <a:endParaRPr lang="ru-RU" sz="2000" dirty="0">
              <a:solidFill>
                <a:srgbClr val="000000"/>
              </a:solidFill>
              <a:latin typeface="Calibri"/>
            </a:endParaRPr>
          </a:p>
          <a:p>
            <a:pPr marL="109728" indent="0">
              <a:buNone/>
            </a:pPr>
            <a:r>
              <a:rPr lang="ru-RU" sz="2800" dirty="0">
                <a:solidFill>
                  <a:srgbClr val="000000"/>
                </a:solidFill>
                <a:latin typeface="Times New Roman"/>
              </a:rPr>
              <a:t> </a:t>
            </a:r>
            <a:r>
              <a:rPr lang="ru-RU" sz="2800" dirty="0" smtClean="0">
                <a:solidFill>
                  <a:srgbClr val="000000"/>
                </a:solidFill>
                <a:latin typeface="Times New Roman"/>
              </a:rPr>
              <a:t> </a:t>
            </a:r>
            <a:r>
              <a:rPr lang="ru-RU" sz="2800" dirty="0">
                <a:solidFill>
                  <a:srgbClr val="000000"/>
                </a:solidFill>
                <a:latin typeface="Times New Roman"/>
              </a:rPr>
              <a:t>   Когда бы знала, сколько человек</a:t>
            </a:r>
            <a:endParaRPr lang="ru-RU" sz="2000" dirty="0">
              <a:solidFill>
                <a:srgbClr val="000000"/>
              </a:solidFill>
              <a:latin typeface="Calibri"/>
            </a:endParaRPr>
          </a:p>
          <a:p>
            <a:pPr marL="109728" indent="0">
              <a:buNone/>
            </a:pPr>
            <a:r>
              <a:rPr lang="ru-RU" sz="2800" dirty="0">
                <a:solidFill>
                  <a:srgbClr val="000000"/>
                </a:solidFill>
                <a:latin typeface="Times New Roman"/>
              </a:rPr>
              <a:t>                  Погибло в грязных лапах палача,</a:t>
            </a:r>
            <a:endParaRPr lang="ru-RU" sz="2000" dirty="0">
              <a:solidFill>
                <a:srgbClr val="000000"/>
              </a:solidFill>
              <a:latin typeface="Calibri"/>
            </a:endParaRPr>
          </a:p>
          <a:p>
            <a:pPr marL="109728" indent="0">
              <a:buNone/>
            </a:pPr>
            <a:r>
              <a:rPr lang="ru-RU" sz="2800" dirty="0">
                <a:solidFill>
                  <a:srgbClr val="000000"/>
                </a:solidFill>
                <a:latin typeface="Times New Roman"/>
              </a:rPr>
              <a:t>                 Земля не подняла б его вовек,</a:t>
            </a:r>
            <a:endParaRPr lang="ru-RU" sz="2000" dirty="0">
              <a:solidFill>
                <a:srgbClr val="000000"/>
              </a:solidFill>
              <a:latin typeface="Calibri"/>
            </a:endParaRPr>
          </a:p>
          <a:p>
            <a:pPr marL="109728" indent="0">
              <a:buNone/>
            </a:pPr>
            <a:r>
              <a:rPr lang="ru-RU" sz="2800" dirty="0">
                <a:solidFill>
                  <a:srgbClr val="000000"/>
                </a:solidFill>
                <a:latin typeface="Times New Roman"/>
              </a:rPr>
              <a:t>                Лишило солнце своего луча. </a:t>
            </a:r>
            <a:endParaRPr lang="ru-RU" sz="2000" b="0" i="0" dirty="0">
              <a:solidFill>
                <a:srgbClr val="000000"/>
              </a:solidFill>
              <a:effectLst/>
              <a:latin typeface="Calibri"/>
            </a:endParaRPr>
          </a:p>
        </p:txBody>
      </p:sp>
      <p:sp>
        <p:nvSpPr>
          <p:cNvPr id="3" name="Заголовок 2"/>
          <p:cNvSpPr>
            <a:spLocks noGrp="1"/>
          </p:cNvSpPr>
          <p:nvPr>
            <p:ph type="title"/>
          </p:nvPr>
        </p:nvSpPr>
        <p:spPr>
          <a:xfrm>
            <a:off x="467544" y="897569"/>
            <a:ext cx="8229600" cy="1143000"/>
          </a:xfrm>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401068">
            <a:off x="-128550" y="2290621"/>
            <a:ext cx="4392487" cy="1884538"/>
          </a:xfrm>
          <a:prstGeom prst="rect">
            <a:avLst/>
          </a:prstGeom>
        </p:spPr>
      </p:pic>
    </p:spTree>
    <p:extLst>
      <p:ext uri="{BB962C8B-B14F-4D97-AF65-F5344CB8AC3E}">
        <p14:creationId xmlns:p14="http://schemas.microsoft.com/office/powerpoint/2010/main" val="2995908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8640959" cy="5674444"/>
          </a:xfrm>
        </p:spPr>
      </p:pic>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450464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060848"/>
            <a:ext cx="8640960" cy="4464496"/>
          </a:xfrm>
        </p:spPr>
      </p:pic>
      <p:sp>
        <p:nvSpPr>
          <p:cNvPr id="3" name="Заголовок 2"/>
          <p:cNvSpPr>
            <a:spLocks noGrp="1"/>
          </p:cNvSpPr>
          <p:nvPr>
            <p:ph type="title"/>
          </p:nvPr>
        </p:nvSpPr>
        <p:spPr>
          <a:xfrm>
            <a:off x="457200" y="274638"/>
            <a:ext cx="8229600" cy="1714202"/>
          </a:xfrm>
        </p:spPr>
        <p:txBody>
          <a:bodyPr>
            <a:noAutofit/>
          </a:bodyPr>
          <a:lstStyle/>
          <a:p>
            <a:r>
              <a:rPr lang="ru-RU" sz="2800" dirty="0">
                <a:solidFill>
                  <a:srgbClr val="000000"/>
                </a:solidFill>
                <a:effectLst/>
                <a:latin typeface="Times New Roman"/>
              </a:rPr>
              <a:t>Самые обездоленные дети войны – маленькие узники фашистских концлагерей и гетто. У них отняли не только дом, хлеб, материнскую ласку – у них отняли Родину и свободу.</a:t>
            </a:r>
            <a:endParaRPr lang="ru-RU" sz="2800" dirty="0"/>
          </a:p>
        </p:txBody>
      </p:sp>
    </p:spTree>
    <p:extLst>
      <p:ext uri="{BB962C8B-B14F-4D97-AF65-F5344CB8AC3E}">
        <p14:creationId xmlns:p14="http://schemas.microsoft.com/office/powerpoint/2010/main" val="117752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24744"/>
            <a:ext cx="6336704" cy="5616624"/>
          </a:xfrm>
        </p:spPr>
        <p:txBody>
          <a:bodyPr>
            <a:normAutofit fontScale="47500" lnSpcReduction="20000"/>
          </a:bodyPr>
          <a:lstStyle/>
          <a:p>
            <a:pPr marL="109728" indent="0" algn="just">
              <a:buNone/>
            </a:pPr>
            <a:endParaRPr lang="ru-RU" sz="2000" dirty="0">
              <a:solidFill>
                <a:srgbClr val="000000"/>
              </a:solidFill>
              <a:latin typeface="Calibri"/>
            </a:endParaRPr>
          </a:p>
          <a:p>
            <a:pPr marL="109728" indent="0" algn="just">
              <a:buNone/>
            </a:pPr>
            <a:r>
              <a:rPr lang="ru-RU" sz="2800" b="1" dirty="0">
                <a:solidFill>
                  <a:srgbClr val="000000"/>
                </a:solidFill>
                <a:latin typeface="Times New Roman"/>
              </a:rPr>
              <a:t>                                                       </a:t>
            </a:r>
            <a:endParaRPr lang="ru-RU" sz="2000" dirty="0">
              <a:solidFill>
                <a:srgbClr val="000000"/>
              </a:solidFill>
              <a:latin typeface="Calibri"/>
            </a:endParaRPr>
          </a:p>
          <a:p>
            <a:pPr marL="1115568" indent="0" algn="just">
              <a:buNone/>
            </a:pPr>
            <a:r>
              <a:rPr lang="ru-RU" sz="3400" dirty="0">
                <a:solidFill>
                  <a:srgbClr val="000000"/>
                </a:solidFill>
                <a:latin typeface="Times New Roman"/>
              </a:rPr>
              <a:t>Занесенный в графу с аккуратностью чисто немецкой,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Он на складе лежал среди обуви взрослой и детской.</a:t>
            </a:r>
            <a:endParaRPr lang="ru-RU" sz="3400" dirty="0">
              <a:solidFill>
                <a:srgbClr val="000000"/>
              </a:solidFill>
              <a:latin typeface="Calibri"/>
            </a:endParaRPr>
          </a:p>
          <a:p>
            <a:pPr marL="1115568" indent="0" algn="just">
              <a:buNone/>
            </a:pPr>
            <a:r>
              <a:rPr lang="ru-RU" sz="3400" dirty="0" smtClean="0">
                <a:solidFill>
                  <a:srgbClr val="000000"/>
                </a:solidFill>
                <a:latin typeface="Times New Roman"/>
              </a:rPr>
              <a:t>Его </a:t>
            </a:r>
            <a:r>
              <a:rPr lang="ru-RU" sz="3400" dirty="0">
                <a:solidFill>
                  <a:srgbClr val="000000"/>
                </a:solidFill>
                <a:latin typeface="Times New Roman"/>
              </a:rPr>
              <a:t>номер по книге – три тысячи двести девятый,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Обувь детская, ношена, правый ботинок, с заплатой.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Кто чинил его, где? В Мелитополе, в Кракове, в Вене?       </a:t>
            </a:r>
            <a:endParaRPr lang="ru-RU" sz="3400" dirty="0" smtClean="0">
              <a:solidFill>
                <a:srgbClr val="000000"/>
              </a:solidFill>
              <a:latin typeface="Times New Roman"/>
            </a:endParaRPr>
          </a:p>
          <a:p>
            <a:pPr marL="1115568" indent="0" algn="just">
              <a:buNone/>
            </a:pPr>
            <a:r>
              <a:rPr lang="ru-RU" sz="3400" dirty="0">
                <a:solidFill>
                  <a:srgbClr val="000000"/>
                </a:solidFill>
                <a:latin typeface="Times New Roman"/>
              </a:rPr>
              <a:t> Кто носил его? Владек? Или русская девочка Женя?</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Как попал он сюда, в этот склад, в этот список проклятый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Под порядковый номер три тысячи двести девятый?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Неужели другой не нашлось в целом мире дороги</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Кроме той, по которой пришли эти детские ноги</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В это страшное место, где вешали, жгли и пытали,</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А потом хладнокровно одежду убитых считали?..</a:t>
            </a:r>
            <a:endParaRPr lang="ru-RU" sz="3400" dirty="0">
              <a:solidFill>
                <a:srgbClr val="000000"/>
              </a:solidFill>
              <a:latin typeface="Calibri"/>
            </a:endParaRPr>
          </a:p>
          <a:p>
            <a:pPr marL="1115568" indent="0" algn="just">
              <a:buNone/>
            </a:pPr>
            <a:r>
              <a:rPr lang="ru-RU" sz="3400" dirty="0" smtClean="0">
                <a:solidFill>
                  <a:srgbClr val="000000"/>
                </a:solidFill>
                <a:latin typeface="Times New Roman"/>
              </a:rPr>
              <a:t>Час расплаты </a:t>
            </a:r>
            <a:r>
              <a:rPr lang="ru-RU" sz="3400" dirty="0">
                <a:solidFill>
                  <a:srgbClr val="000000"/>
                </a:solidFill>
                <a:latin typeface="Times New Roman"/>
              </a:rPr>
              <a:t>пришел! Палачей и убийц на колени!</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Суд народов идет по кровавым следам преступлений …</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Среди тысяч улик – этот правый ботинок с заплатой,</a:t>
            </a:r>
            <a:endParaRPr lang="ru-RU" sz="3400" dirty="0">
              <a:solidFill>
                <a:srgbClr val="000000"/>
              </a:solidFill>
              <a:latin typeface="Calibri"/>
            </a:endParaRPr>
          </a:p>
          <a:p>
            <a:pPr marL="1115568" indent="0" algn="just">
              <a:buNone/>
            </a:pPr>
            <a:r>
              <a:rPr lang="ru-RU" sz="3400" dirty="0">
                <a:solidFill>
                  <a:srgbClr val="000000"/>
                </a:solidFill>
                <a:latin typeface="Times New Roman"/>
              </a:rPr>
              <a:t>Снятый Гитлером с жертвы три тысячи двести девятой</a:t>
            </a:r>
            <a:endParaRPr lang="ru-RU" sz="3400" dirty="0">
              <a:solidFill>
                <a:srgbClr val="000000"/>
              </a:solidFill>
              <a:latin typeface="Calibri"/>
            </a:endParaRPr>
          </a:p>
          <a:p>
            <a:endParaRPr lang="ru-RU" sz="3400" dirty="0"/>
          </a:p>
        </p:txBody>
      </p:sp>
      <p:sp>
        <p:nvSpPr>
          <p:cNvPr id="3" name="Заголовок 2"/>
          <p:cNvSpPr>
            <a:spLocks noGrp="1"/>
          </p:cNvSpPr>
          <p:nvPr>
            <p:ph type="title"/>
          </p:nvPr>
        </p:nvSpPr>
        <p:spPr>
          <a:xfrm>
            <a:off x="395536" y="274638"/>
            <a:ext cx="5544616" cy="1143000"/>
          </a:xfrm>
        </p:spPr>
        <p:txBody>
          <a:bodyPr>
            <a:normAutofit/>
          </a:bodyPr>
          <a:lstStyle/>
          <a:p>
            <a:pPr marL="365760" lvl="0" indent="-256032">
              <a:spcBef>
                <a:spcPts val="400"/>
              </a:spcBef>
            </a:pPr>
            <a:r>
              <a:rPr lang="ru-RU" sz="2800" dirty="0">
                <a:solidFill>
                  <a:srgbClr val="000000"/>
                </a:solidFill>
                <a:effectLst/>
                <a:latin typeface="Times New Roman"/>
                <a:ea typeface="+mn-ea"/>
                <a:cs typeface="+mn-cs"/>
              </a:rPr>
              <a:t>Детский ботинок</a:t>
            </a:r>
            <a:r>
              <a:rPr lang="ru-RU" sz="2800" dirty="0">
                <a:solidFill>
                  <a:srgbClr val="000000"/>
                </a:solidFill>
                <a:effectLst/>
                <a:latin typeface="Calibri"/>
                <a:ea typeface="+mn-ea"/>
                <a:cs typeface="+mn-cs"/>
              </a:rPr>
              <a:t/>
            </a:r>
            <a:br>
              <a:rPr lang="ru-RU" sz="2800" dirty="0">
                <a:solidFill>
                  <a:srgbClr val="000000"/>
                </a:solidFill>
                <a:effectLst/>
                <a:latin typeface="Calibri"/>
                <a:ea typeface="+mn-ea"/>
                <a:cs typeface="+mn-cs"/>
              </a:rPr>
            </a:br>
            <a:r>
              <a:rPr lang="ru-RU" sz="2800" dirty="0" smtClean="0">
                <a:solidFill>
                  <a:srgbClr val="000000"/>
                </a:solidFill>
                <a:effectLst/>
                <a:latin typeface="Calibri"/>
                <a:ea typeface="+mn-ea"/>
                <a:cs typeface="+mn-cs"/>
              </a:rPr>
              <a:t>С. Михалков.</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2350">
            <a:off x="3419872" y="5445224"/>
            <a:ext cx="5181600" cy="105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367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96752"/>
            <a:ext cx="8229600" cy="4387405"/>
          </a:xfrm>
        </p:spPr>
        <p:txBody>
          <a:bodyPr>
            <a:normAutofit lnSpcReduction="10000"/>
          </a:bodyPr>
          <a:lstStyle/>
          <a:p>
            <a:pPr fontAlgn="base"/>
            <a:r>
              <a:rPr lang="ru-RU" b="0" i="0" dirty="0" smtClean="0">
                <a:solidFill>
                  <a:srgbClr val="333333"/>
                </a:solidFill>
                <a:effectLst/>
                <a:latin typeface="Open Sans"/>
              </a:rPr>
              <a:t>Система концлагерей в Германии была ликвидирована, осуждена в приговоре Международного военного трибунала в Нюрнберге как преступление против человечности.</a:t>
            </a:r>
          </a:p>
          <a:p>
            <a:pPr fontAlgn="base"/>
            <a:r>
              <a:rPr lang="ru-RU" b="0" i="0" dirty="0" smtClean="0">
                <a:solidFill>
                  <a:srgbClr val="333333"/>
                </a:solidFill>
                <a:effectLst/>
                <a:latin typeface="Open Sans"/>
              </a:rPr>
              <a:t>Международный день освобождения узников фашистских концлагерей во всем мире отмечается памятными мероприятиями, поминовением погибших, поклонением их памяти, возложением цветов к могилам и местам захоронения жертв фашизма.</a:t>
            </a:r>
          </a:p>
          <a:p>
            <a:endParaRPr lang="ru-RU" dirty="0"/>
          </a:p>
        </p:txBody>
      </p:sp>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944" y="5301208"/>
            <a:ext cx="5184575" cy="1273843"/>
          </a:xfrm>
          <a:prstGeom prst="rect">
            <a:avLst/>
          </a:prstGeom>
        </p:spPr>
      </p:pic>
    </p:spTree>
    <p:extLst>
      <p:ext uri="{BB962C8B-B14F-4D97-AF65-F5344CB8AC3E}">
        <p14:creationId xmlns:p14="http://schemas.microsoft.com/office/powerpoint/2010/main" val="600931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solidFill>
                  <a:srgbClr val="2F2F2F"/>
                </a:solidFill>
                <a:latin typeface="Arial"/>
              </a:rPr>
              <a:t>Человечество не вправе забывать об этих страшных событиях. Только сохраняя память обо всех узниках немецких концентрационных лагерей и отдавая дань уважения выжившим в этом аду людям, мы можем надеяться на то, что подобные зверства и преступления против человечности никогда больше не повторятся в истории нашей планеты.</a:t>
            </a:r>
            <a:endParaRPr lang="ru-RU" dirty="0"/>
          </a:p>
        </p:txBody>
      </p:sp>
      <p:sp>
        <p:nvSpPr>
          <p:cNvPr id="3" name="Заголовок 2"/>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013176"/>
            <a:ext cx="5181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833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1328"/>
            <a:ext cx="5976664" cy="4525963"/>
          </a:xfrm>
        </p:spPr>
        <p:txBody>
          <a:bodyPr>
            <a:noAutofit/>
          </a:bodyPr>
          <a:lstStyle/>
          <a:p>
            <a:pPr marL="1115568" indent="0" algn="just">
              <a:buNone/>
            </a:pPr>
            <a:r>
              <a:rPr lang="ru-RU" sz="1800" b="1" dirty="0">
                <a:solidFill>
                  <a:srgbClr val="000000"/>
                </a:solidFill>
                <a:latin typeface="Calibri"/>
              </a:rPr>
              <a:t>Люди!</a:t>
            </a:r>
          </a:p>
          <a:p>
            <a:pPr marL="1115568" indent="0" algn="just">
              <a:buNone/>
            </a:pPr>
            <a:r>
              <a:rPr lang="ru-RU" sz="1800" b="1" dirty="0">
                <a:solidFill>
                  <a:srgbClr val="000000"/>
                </a:solidFill>
                <a:latin typeface="Calibri"/>
              </a:rPr>
              <a:t>Покуда </a:t>
            </a:r>
            <a:r>
              <a:rPr lang="ru-RU" sz="1800" b="1" dirty="0" smtClean="0">
                <a:solidFill>
                  <a:srgbClr val="000000"/>
                </a:solidFill>
                <a:latin typeface="Calibri"/>
              </a:rPr>
              <a:t>сердца</a:t>
            </a:r>
            <a:r>
              <a:rPr lang="ru-RU" sz="1800" b="1" dirty="0">
                <a:solidFill>
                  <a:srgbClr val="000000"/>
                </a:solidFill>
                <a:latin typeface="Calibri"/>
              </a:rPr>
              <a:t>  </a:t>
            </a:r>
            <a:r>
              <a:rPr lang="ru-RU" sz="1800" b="1" dirty="0" smtClean="0">
                <a:solidFill>
                  <a:srgbClr val="000000"/>
                </a:solidFill>
                <a:latin typeface="Calibri"/>
              </a:rPr>
              <a:t> </a:t>
            </a:r>
            <a:r>
              <a:rPr lang="ru-RU" sz="1800" b="1" dirty="0">
                <a:solidFill>
                  <a:srgbClr val="000000"/>
                </a:solidFill>
                <a:latin typeface="Calibri"/>
              </a:rPr>
              <a:t>стучатся, </a:t>
            </a:r>
            <a:r>
              <a:rPr lang="ru-RU" sz="1800" b="1" dirty="0" smtClean="0">
                <a:solidFill>
                  <a:srgbClr val="000000"/>
                </a:solidFill>
                <a:latin typeface="Calibri"/>
              </a:rPr>
              <a:t>-  Помните</a:t>
            </a:r>
            <a:r>
              <a:rPr lang="ru-RU" sz="1800" b="1" dirty="0">
                <a:solidFill>
                  <a:srgbClr val="000000"/>
                </a:solidFill>
                <a:latin typeface="Calibri"/>
              </a:rPr>
              <a:t>!</a:t>
            </a:r>
          </a:p>
          <a:p>
            <a:pPr marL="1115568" indent="0" algn="just">
              <a:buNone/>
            </a:pPr>
            <a:r>
              <a:rPr lang="ru-RU" sz="1800" b="1" dirty="0" smtClean="0">
                <a:solidFill>
                  <a:srgbClr val="000000"/>
                </a:solidFill>
                <a:latin typeface="Calibri"/>
              </a:rPr>
              <a:t>Какою ценой   завоевано  счастье</a:t>
            </a:r>
            <a:r>
              <a:rPr lang="ru-RU" sz="1800" b="1" dirty="0">
                <a:solidFill>
                  <a:srgbClr val="000000"/>
                </a:solidFill>
                <a:latin typeface="Calibri"/>
              </a:rPr>
              <a:t>, -</a:t>
            </a:r>
          </a:p>
          <a:p>
            <a:pPr marL="1115568" indent="0" algn="just">
              <a:buNone/>
            </a:pPr>
            <a:r>
              <a:rPr lang="ru-RU" sz="1800" b="1" dirty="0" smtClean="0">
                <a:solidFill>
                  <a:srgbClr val="000000"/>
                </a:solidFill>
                <a:latin typeface="Calibri"/>
              </a:rPr>
              <a:t>пожалуйста,</a:t>
            </a:r>
            <a:r>
              <a:rPr lang="ru-RU" sz="1800" b="1" dirty="0">
                <a:solidFill>
                  <a:srgbClr val="000000"/>
                </a:solidFill>
                <a:latin typeface="Calibri"/>
              </a:rPr>
              <a:t>    </a:t>
            </a:r>
            <a:r>
              <a:rPr lang="ru-RU" sz="1800" b="1" dirty="0" smtClean="0">
                <a:solidFill>
                  <a:srgbClr val="000000"/>
                </a:solidFill>
                <a:latin typeface="Calibri"/>
              </a:rPr>
              <a:t>помните</a:t>
            </a:r>
            <a:r>
              <a:rPr lang="ru-RU" sz="1800" b="1" dirty="0">
                <a:solidFill>
                  <a:srgbClr val="000000"/>
                </a:solidFill>
                <a:latin typeface="Calibri"/>
              </a:rPr>
              <a:t>!</a:t>
            </a:r>
          </a:p>
          <a:p>
            <a:pPr marL="1115568" indent="0" algn="just">
              <a:buNone/>
            </a:pPr>
            <a:r>
              <a:rPr lang="ru-RU" sz="1800" b="1" dirty="0">
                <a:solidFill>
                  <a:srgbClr val="000000"/>
                </a:solidFill>
                <a:latin typeface="Calibri"/>
              </a:rPr>
              <a:t>Песню </a:t>
            </a:r>
            <a:r>
              <a:rPr lang="ru-RU" sz="1800" b="1" dirty="0" smtClean="0">
                <a:solidFill>
                  <a:srgbClr val="000000"/>
                </a:solidFill>
                <a:latin typeface="Calibri"/>
              </a:rPr>
              <a:t>свою</a:t>
            </a:r>
            <a:r>
              <a:rPr lang="ru-RU" sz="1800" b="1" dirty="0">
                <a:solidFill>
                  <a:srgbClr val="000000"/>
                </a:solidFill>
                <a:latin typeface="Calibri"/>
              </a:rPr>
              <a:t>  </a:t>
            </a:r>
            <a:r>
              <a:rPr lang="ru-RU" sz="1800" b="1" dirty="0" smtClean="0">
                <a:solidFill>
                  <a:srgbClr val="000000"/>
                </a:solidFill>
                <a:latin typeface="Calibri"/>
              </a:rPr>
              <a:t>отправляя </a:t>
            </a:r>
            <a:r>
              <a:rPr lang="ru-RU" sz="1800" b="1" dirty="0">
                <a:solidFill>
                  <a:srgbClr val="000000"/>
                </a:solidFill>
                <a:latin typeface="Calibri"/>
              </a:rPr>
              <a:t>в полет, -</a:t>
            </a:r>
          </a:p>
          <a:p>
            <a:pPr marL="1115568" indent="0" algn="just">
              <a:buNone/>
            </a:pPr>
            <a:r>
              <a:rPr lang="ru-RU" sz="1800" b="1" dirty="0">
                <a:solidFill>
                  <a:srgbClr val="000000"/>
                </a:solidFill>
                <a:latin typeface="Calibri"/>
              </a:rPr>
              <a:t>помните!</a:t>
            </a:r>
          </a:p>
          <a:p>
            <a:pPr marL="1115568" indent="0" algn="just">
              <a:buNone/>
            </a:pPr>
            <a:r>
              <a:rPr lang="ru-RU" sz="1800" b="1" dirty="0" smtClean="0">
                <a:solidFill>
                  <a:srgbClr val="000000"/>
                </a:solidFill>
                <a:latin typeface="Calibri"/>
              </a:rPr>
              <a:t>О тех, кто </a:t>
            </a:r>
            <a:r>
              <a:rPr lang="ru-RU" sz="1800" b="1" dirty="0">
                <a:solidFill>
                  <a:srgbClr val="000000"/>
                </a:solidFill>
                <a:latin typeface="Calibri"/>
              </a:rPr>
              <a:t>уже </a:t>
            </a:r>
            <a:r>
              <a:rPr lang="ru-RU" sz="1800" b="1" dirty="0" smtClean="0">
                <a:solidFill>
                  <a:srgbClr val="000000"/>
                </a:solidFill>
                <a:latin typeface="Calibri"/>
              </a:rPr>
              <a:t>никогда</a:t>
            </a:r>
            <a:r>
              <a:rPr lang="ru-RU" sz="1800" b="1" dirty="0">
                <a:solidFill>
                  <a:srgbClr val="000000"/>
                </a:solidFill>
                <a:latin typeface="Calibri"/>
              </a:rPr>
              <a:t>                         не споет, -</a:t>
            </a:r>
          </a:p>
          <a:p>
            <a:pPr marL="1115568" indent="0" algn="just">
              <a:buNone/>
            </a:pPr>
            <a:r>
              <a:rPr lang="ru-RU" sz="1800" b="1" dirty="0">
                <a:solidFill>
                  <a:srgbClr val="000000"/>
                </a:solidFill>
                <a:latin typeface="Calibri"/>
              </a:rPr>
              <a:t>помните!</a:t>
            </a:r>
          </a:p>
          <a:p>
            <a:pPr marL="1115568" indent="0" algn="just">
              <a:buNone/>
            </a:pPr>
            <a:r>
              <a:rPr lang="ru-RU" sz="1800" b="1" dirty="0">
                <a:solidFill>
                  <a:srgbClr val="000000"/>
                </a:solidFill>
                <a:latin typeface="Calibri"/>
              </a:rPr>
              <a:t>Детям </a:t>
            </a:r>
            <a:r>
              <a:rPr lang="ru-RU" sz="1800" b="1" dirty="0" smtClean="0">
                <a:solidFill>
                  <a:srgbClr val="000000"/>
                </a:solidFill>
                <a:latin typeface="Calibri"/>
              </a:rPr>
              <a:t>   своим</a:t>
            </a:r>
            <a:r>
              <a:rPr lang="ru-RU" sz="1800" b="1" dirty="0">
                <a:solidFill>
                  <a:srgbClr val="000000"/>
                </a:solidFill>
                <a:latin typeface="Calibri"/>
              </a:rPr>
              <a:t>                   </a:t>
            </a:r>
            <a:r>
              <a:rPr lang="ru-RU" sz="1800" b="1" dirty="0" smtClean="0">
                <a:solidFill>
                  <a:srgbClr val="000000"/>
                </a:solidFill>
                <a:latin typeface="Calibri"/>
              </a:rPr>
              <a:t>Расскажите </a:t>
            </a:r>
            <a:r>
              <a:rPr lang="ru-RU" sz="1800" b="1" dirty="0">
                <a:solidFill>
                  <a:srgbClr val="000000"/>
                </a:solidFill>
                <a:latin typeface="Calibri"/>
              </a:rPr>
              <a:t>о них,</a:t>
            </a:r>
          </a:p>
          <a:p>
            <a:pPr marL="1115568" indent="0" algn="just">
              <a:buNone/>
            </a:pPr>
            <a:r>
              <a:rPr lang="ru-RU" sz="1800" b="1" dirty="0">
                <a:solidFill>
                  <a:srgbClr val="000000"/>
                </a:solidFill>
                <a:latin typeface="Calibri"/>
              </a:rPr>
              <a:t>чтоб запомнили!</a:t>
            </a:r>
          </a:p>
          <a:p>
            <a:pPr marL="1115568" indent="0" algn="just">
              <a:buNone/>
            </a:pPr>
            <a:r>
              <a:rPr lang="ru-RU" sz="1800" b="1" dirty="0" smtClean="0">
                <a:solidFill>
                  <a:srgbClr val="000000"/>
                </a:solidFill>
                <a:latin typeface="Calibri"/>
              </a:rPr>
              <a:t>Детям</a:t>
            </a:r>
            <a:r>
              <a:rPr lang="ru-RU" sz="1800" b="1" dirty="0">
                <a:solidFill>
                  <a:srgbClr val="000000"/>
                </a:solidFill>
                <a:latin typeface="Calibri"/>
              </a:rPr>
              <a:t>           </a:t>
            </a:r>
            <a:r>
              <a:rPr lang="ru-RU" sz="1800" b="1" dirty="0" smtClean="0">
                <a:solidFill>
                  <a:srgbClr val="000000"/>
                </a:solidFill>
                <a:latin typeface="Calibri"/>
              </a:rPr>
              <a:t>детей  расскажите </a:t>
            </a:r>
            <a:r>
              <a:rPr lang="ru-RU" sz="1800" b="1" dirty="0">
                <a:solidFill>
                  <a:srgbClr val="000000"/>
                </a:solidFill>
                <a:latin typeface="Calibri"/>
              </a:rPr>
              <a:t>о них,</a:t>
            </a:r>
          </a:p>
          <a:p>
            <a:pPr marL="1115568" indent="0" algn="just">
              <a:buNone/>
            </a:pPr>
            <a:r>
              <a:rPr lang="ru-RU" sz="1800" b="1" dirty="0">
                <a:solidFill>
                  <a:srgbClr val="000000"/>
                </a:solidFill>
                <a:latin typeface="Calibri"/>
              </a:rPr>
              <a:t>чтобы </a:t>
            </a:r>
            <a:r>
              <a:rPr lang="ru-RU" sz="1800" b="1" dirty="0" smtClean="0">
                <a:solidFill>
                  <a:srgbClr val="000000"/>
                </a:solidFill>
                <a:latin typeface="Calibri"/>
              </a:rPr>
              <a:t>тоже  запомнили</a:t>
            </a:r>
            <a:r>
              <a:rPr lang="ru-RU" sz="1800" b="1" dirty="0">
                <a:solidFill>
                  <a:srgbClr val="000000"/>
                </a:solidFill>
                <a:latin typeface="Calibri"/>
              </a:rPr>
              <a:t>!</a:t>
            </a:r>
          </a:p>
          <a:p>
            <a:endParaRPr lang="ru-RU" sz="1800" b="1" dirty="0"/>
          </a:p>
        </p:txBody>
      </p:sp>
      <p:sp>
        <p:nvSpPr>
          <p:cNvPr id="3" name="Заголовок 2"/>
          <p:cNvSpPr>
            <a:spLocks noGrp="1"/>
          </p:cNvSpPr>
          <p:nvPr>
            <p:ph type="title"/>
          </p:nvPr>
        </p:nvSpPr>
        <p:spPr/>
        <p:txBody>
          <a:bodyPr>
            <a:normAutofit fontScale="90000"/>
          </a:bodyPr>
          <a:lstStyle/>
          <a:p>
            <a:r>
              <a:rPr lang="ru-RU" dirty="0" smtClean="0"/>
              <a:t>Реквием </a:t>
            </a:r>
            <a:br>
              <a:rPr lang="ru-RU" dirty="0" smtClean="0"/>
            </a:br>
            <a:r>
              <a:rPr lang="ru-RU" sz="3600" dirty="0" smtClean="0"/>
              <a:t>Р. Рождественский</a:t>
            </a:r>
            <a:endParaRPr lang="ru-RU" sz="3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980" y="5373216"/>
            <a:ext cx="5181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561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688632"/>
          </a:xfrm>
        </p:spPr>
        <p:txBody>
          <a:bodyPr>
            <a:normAutofit fontScale="85000" lnSpcReduction="20000"/>
          </a:bodyPr>
          <a:lstStyle/>
          <a:p>
            <a:r>
              <a:rPr lang="ru-RU" dirty="0">
                <a:solidFill>
                  <a:srgbClr val="000000"/>
                </a:solidFill>
                <a:latin typeface="Times New Roman"/>
              </a:rPr>
              <a:t>Сколько жить доведётся на свете</a:t>
            </a:r>
            <a:r>
              <a:rPr lang="ru-RU" dirty="0"/>
              <a:t/>
            </a:r>
            <a:br>
              <a:rPr lang="ru-RU" dirty="0"/>
            </a:br>
            <a:r>
              <a:rPr lang="ru-RU" dirty="0">
                <a:solidFill>
                  <a:srgbClr val="000000"/>
                </a:solidFill>
                <a:latin typeface="Times New Roman"/>
              </a:rPr>
              <a:t>Бывшим узникам концлагерей -</a:t>
            </a:r>
            <a:r>
              <a:rPr lang="ru-RU" dirty="0"/>
              <a:t/>
            </a:r>
            <a:br>
              <a:rPr lang="ru-RU" dirty="0"/>
            </a:br>
            <a:r>
              <a:rPr lang="ru-RU" dirty="0">
                <a:solidFill>
                  <a:srgbClr val="000000"/>
                </a:solidFill>
                <a:latin typeface="Times New Roman"/>
              </a:rPr>
              <a:t>Не забыть им ни фабрики смерти,</a:t>
            </a:r>
            <a:r>
              <a:rPr lang="ru-RU" dirty="0"/>
              <a:t/>
            </a:r>
            <a:br>
              <a:rPr lang="ru-RU" dirty="0"/>
            </a:br>
            <a:r>
              <a:rPr lang="ru-RU" dirty="0">
                <a:solidFill>
                  <a:srgbClr val="000000"/>
                </a:solidFill>
                <a:latin typeface="Times New Roman"/>
              </a:rPr>
              <a:t>Ни фашистов, что злее зверей!</a:t>
            </a:r>
            <a:r>
              <a:rPr lang="ru-RU" dirty="0"/>
              <a:t/>
            </a:r>
            <a:br>
              <a:rPr lang="ru-RU" dirty="0"/>
            </a:br>
            <a:r>
              <a:rPr lang="ru-RU" dirty="0"/>
              <a:t/>
            </a:r>
            <a:br>
              <a:rPr lang="ru-RU" dirty="0"/>
            </a:br>
            <a:r>
              <a:rPr lang="ru-RU" dirty="0" err="1">
                <a:solidFill>
                  <a:srgbClr val="000000"/>
                </a:solidFill>
                <a:latin typeface="Times New Roman"/>
              </a:rPr>
              <a:t>Аушвиц</a:t>
            </a:r>
            <a:r>
              <a:rPr lang="ru-RU" dirty="0">
                <a:solidFill>
                  <a:srgbClr val="000000"/>
                </a:solidFill>
                <a:latin typeface="Times New Roman"/>
              </a:rPr>
              <a:t>, Бухенвальд и Освенцим,</a:t>
            </a:r>
            <a:r>
              <a:rPr lang="ru-RU" dirty="0"/>
              <a:t/>
            </a:r>
            <a:br>
              <a:rPr lang="ru-RU" dirty="0"/>
            </a:br>
            <a:r>
              <a:rPr lang="ru-RU" dirty="0">
                <a:solidFill>
                  <a:srgbClr val="000000"/>
                </a:solidFill>
                <a:latin typeface="Times New Roman"/>
              </a:rPr>
              <a:t>Маутхаузен в том же ряду...</a:t>
            </a:r>
            <a:r>
              <a:rPr lang="ru-RU" dirty="0"/>
              <a:t/>
            </a:r>
            <a:br>
              <a:rPr lang="ru-RU" dirty="0"/>
            </a:br>
            <a:r>
              <a:rPr lang="ru-RU" dirty="0">
                <a:solidFill>
                  <a:srgbClr val="000000"/>
                </a:solidFill>
                <a:latin typeface="Times New Roman"/>
              </a:rPr>
              <a:t>Кто попал в лапы дьявола, к немцам,-</a:t>
            </a:r>
            <a:r>
              <a:rPr lang="ru-RU" dirty="0"/>
              <a:t/>
            </a:r>
            <a:br>
              <a:rPr lang="ru-RU" dirty="0"/>
            </a:br>
            <a:r>
              <a:rPr lang="ru-RU" dirty="0">
                <a:solidFill>
                  <a:srgbClr val="000000"/>
                </a:solidFill>
                <a:latin typeface="Times New Roman"/>
              </a:rPr>
              <a:t>Побывал, прямо скажем, в аду.</a:t>
            </a:r>
            <a:r>
              <a:rPr lang="ru-RU" dirty="0"/>
              <a:t/>
            </a:r>
            <a:br>
              <a:rPr lang="ru-RU" dirty="0"/>
            </a:br>
            <a:r>
              <a:rPr lang="ru-RU" dirty="0"/>
              <a:t/>
            </a:r>
            <a:br>
              <a:rPr lang="ru-RU" dirty="0"/>
            </a:br>
            <a:r>
              <a:rPr lang="ru-RU" dirty="0">
                <a:solidFill>
                  <a:srgbClr val="000000"/>
                </a:solidFill>
                <a:latin typeface="Times New Roman"/>
              </a:rPr>
              <a:t>Вся Земля содрогалась от горя,</a:t>
            </a:r>
            <a:r>
              <a:rPr lang="ru-RU" dirty="0"/>
              <a:t/>
            </a:r>
            <a:br>
              <a:rPr lang="ru-RU" dirty="0"/>
            </a:br>
            <a:r>
              <a:rPr lang="ru-RU" dirty="0">
                <a:solidFill>
                  <a:srgbClr val="000000"/>
                </a:solidFill>
                <a:latin typeface="Times New Roman"/>
              </a:rPr>
              <a:t>Не щадило зверьё и детей!</a:t>
            </a:r>
            <a:r>
              <a:rPr lang="ru-RU" dirty="0"/>
              <a:t/>
            </a:r>
            <a:br>
              <a:rPr lang="ru-RU" dirty="0"/>
            </a:br>
            <a:r>
              <a:rPr lang="ru-RU" dirty="0">
                <a:solidFill>
                  <a:srgbClr val="000000"/>
                </a:solidFill>
                <a:latin typeface="Times New Roman"/>
              </a:rPr>
              <a:t>Пасть чудовищная - крематорий</a:t>
            </a:r>
            <a:r>
              <a:rPr lang="ru-RU" dirty="0"/>
              <a:t/>
            </a:r>
            <a:br>
              <a:rPr lang="ru-RU" dirty="0"/>
            </a:br>
            <a:r>
              <a:rPr lang="ru-RU" dirty="0">
                <a:solidFill>
                  <a:srgbClr val="000000"/>
                </a:solidFill>
                <a:latin typeface="Times New Roman"/>
              </a:rPr>
              <a:t>Что ни день, пожирала людей.</a:t>
            </a:r>
            <a:r>
              <a:rPr lang="ru-RU" dirty="0"/>
              <a:t/>
            </a:r>
            <a:br>
              <a:rPr lang="ru-RU" dirty="0"/>
            </a:br>
            <a:r>
              <a:rPr lang="ru-RU" dirty="0"/>
              <a:t/>
            </a:r>
            <a:br>
              <a:rPr lang="ru-RU" dirty="0"/>
            </a:br>
            <a:r>
              <a:rPr lang="ru-RU" dirty="0">
                <a:solidFill>
                  <a:srgbClr val="000000"/>
                </a:solidFill>
                <a:latin typeface="Times New Roman"/>
              </a:rPr>
              <a:t>И душа леденела от страха,</a:t>
            </a:r>
            <a:r>
              <a:rPr lang="ru-RU" dirty="0"/>
              <a:t/>
            </a:r>
            <a:br>
              <a:rPr lang="ru-RU" dirty="0"/>
            </a:br>
            <a:r>
              <a:rPr lang="ru-RU" dirty="0">
                <a:solidFill>
                  <a:srgbClr val="000000"/>
                </a:solidFill>
                <a:latin typeface="Times New Roman"/>
              </a:rPr>
              <a:t>Ужас гетто вовек не избыть!</a:t>
            </a:r>
            <a:r>
              <a:rPr lang="ru-RU" dirty="0"/>
              <a:t/>
            </a:r>
            <a:br>
              <a:rPr lang="ru-RU" dirty="0"/>
            </a:br>
            <a:r>
              <a:rPr lang="ru-RU" dirty="0">
                <a:solidFill>
                  <a:srgbClr val="000000"/>
                </a:solidFill>
                <a:latin typeface="Times New Roman"/>
              </a:rPr>
              <a:t>Сколько брошено жизней на плаху!</a:t>
            </a:r>
            <a:r>
              <a:rPr lang="ru-RU" dirty="0"/>
              <a:t/>
            </a:r>
            <a:br>
              <a:rPr lang="ru-RU" dirty="0"/>
            </a:br>
            <a:r>
              <a:rPr lang="ru-RU" dirty="0">
                <a:solidFill>
                  <a:srgbClr val="000000"/>
                </a:solidFill>
                <a:latin typeface="Times New Roman"/>
              </a:rPr>
              <a:t>Разве ж можно такое забыть?!</a:t>
            </a:r>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15124">
            <a:off x="4906612" y="4751805"/>
            <a:ext cx="3960439" cy="1398453"/>
          </a:xfrm>
          <a:prstGeom prst="rect">
            <a:avLst/>
          </a:prstGeom>
        </p:spPr>
      </p:pic>
    </p:spTree>
    <p:extLst>
      <p:ext uri="{BB962C8B-B14F-4D97-AF65-F5344CB8AC3E}">
        <p14:creationId xmlns:p14="http://schemas.microsoft.com/office/powerpoint/2010/main" val="2529258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332656"/>
            <a:ext cx="8352928" cy="5674444"/>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95371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solidFill>
                  <a:srgbClr val="000000"/>
                </a:solidFill>
                <a:latin typeface="Times New Roman"/>
              </a:rPr>
              <a:t>В 1937 году открыл свои ворота концлагерь Бухенвальд, тогда официально заработала нацистская фабрика смерти Бухенвальда и первые узники увидели на его воротах свой приговор: «Каждому свое». За годы существования Бухенвальда в эти ворота вошли более 150 тысяч человек. И более 120 тысяч из них никогда отсюда не вышли.</a:t>
            </a:r>
            <a:endParaRPr lang="ru-RU" dirty="0"/>
          </a:p>
        </p:txBody>
      </p:sp>
      <p:sp>
        <p:nvSpPr>
          <p:cNvPr id="3" name="Заголовок 2"/>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43243">
            <a:off x="3671508" y="4816551"/>
            <a:ext cx="3830049" cy="1352412"/>
          </a:xfrm>
          <a:prstGeom prst="rect">
            <a:avLst/>
          </a:prstGeom>
        </p:spPr>
      </p:pic>
    </p:spTree>
    <p:extLst>
      <p:ext uri="{BB962C8B-B14F-4D97-AF65-F5344CB8AC3E}">
        <p14:creationId xmlns:p14="http://schemas.microsoft.com/office/powerpoint/2010/main" val="834883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568952" cy="5832648"/>
          </a:xfrm>
        </p:spPr>
      </p:pic>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427613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229600" cy="4968552"/>
          </a:xfrm>
        </p:spPr>
        <p:txBody>
          <a:bodyPr>
            <a:normAutofit/>
          </a:bodyPr>
          <a:lstStyle/>
          <a:p>
            <a:r>
              <a:rPr lang="ru-RU" dirty="0">
                <a:solidFill>
                  <a:srgbClr val="333333"/>
                </a:solidFill>
                <a:latin typeface="Helvetica Neue"/>
              </a:rPr>
              <a:t>Лагерные ворота с надписью «Каждому свое» и колючая проволока сохранились до сих пор. Теперь это вход в Музей памяти Бухенвальда. На сотнях квадратных метров всего несколько построек. Санчасть, где нацисты проводили эксперименты над заключенными, сторожевые вышки, оружейная мастерская и крематорий - вот все, что осталось от лагеря смерти. На месте бараков, где жили тысячи узников, теперь поле и камни с номерами: блок 3, блок 5, блок 17. </a:t>
            </a: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900828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b="1" i="0" dirty="0" smtClean="0">
                <a:solidFill>
                  <a:srgbClr val="000000"/>
                </a:solidFill>
                <a:effectLst/>
                <a:latin typeface="Arial"/>
              </a:rPr>
              <a:t>Концлагеря </a:t>
            </a:r>
            <a:r>
              <a:rPr lang="ru-RU" b="0" i="0" dirty="0" smtClean="0">
                <a:solidFill>
                  <a:srgbClr val="000000"/>
                </a:solidFill>
                <a:effectLst/>
                <a:latin typeface="Arial"/>
              </a:rPr>
              <a:t>— это места заключения больших масс людей, помещенных туда по политическим, социальным, расовым, религиозным и иным признакам. Широкое распространение они получили в годы Второй мировой войны и были расположены, как в самой фашистской Германии, так и на оккупированных ею территориях. </a:t>
            </a:r>
            <a:r>
              <a:rPr lang="ru-RU" dirty="0" smtClean="0"/>
              <a:t/>
            </a:r>
            <a:br>
              <a:rPr lang="ru-RU" dirty="0" smtClean="0"/>
            </a:br>
            <a:r>
              <a:rPr lang="ru-RU" dirty="0" smtClean="0"/>
              <a:t/>
            </a:r>
            <a:br>
              <a:rPr lang="ru-RU" dirty="0" smtClean="0"/>
            </a:br>
            <a:endParaRPr lang="ru-RU" dirty="0"/>
          </a:p>
        </p:txBody>
      </p:sp>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5229200"/>
            <a:ext cx="3960439" cy="1273843"/>
          </a:xfrm>
          <a:prstGeom prst="rect">
            <a:avLst/>
          </a:prstGeom>
        </p:spPr>
      </p:pic>
    </p:spTree>
    <p:extLst>
      <p:ext uri="{BB962C8B-B14F-4D97-AF65-F5344CB8AC3E}">
        <p14:creationId xmlns:p14="http://schemas.microsoft.com/office/powerpoint/2010/main" val="368404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852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819</Words>
  <Application>Microsoft Office PowerPoint</Application>
  <PresentationFormat>Экран (4:3)</PresentationFormat>
  <Paragraphs>74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Открытая</vt:lpstr>
      <vt:lpstr>Классный час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Конвейером смерти в концентрационном лагере Бухенвальд заправляли Карл и Ильза Кох.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Самые обездоленные дети войны – маленькие узники фашистских концлагерей и гетто. У них отняли не только дом, хлеб, материнскую ласку – у них отняли Родину и свободу.</vt:lpstr>
      <vt:lpstr>Детский ботинок С. Михалков.</vt:lpstr>
      <vt:lpstr>Презентация PowerPoint</vt:lpstr>
      <vt:lpstr>Презентация PowerPoint</vt:lpstr>
      <vt:lpstr>Реквием  Р. Рождественский</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Классный час</dc:title>
  <dc:creator>Admin</dc:creator>
  <cp:lastModifiedBy>Дом</cp:lastModifiedBy>
  <cp:revision>18</cp:revision>
  <dcterms:created xsi:type="dcterms:W3CDTF">2017-03-14T23:39:32Z</dcterms:created>
  <dcterms:modified xsi:type="dcterms:W3CDTF">2020-04-11T04:36:18Z</dcterms:modified>
</cp:coreProperties>
</file>