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75" r:id="rId5"/>
    <p:sldId id="278" r:id="rId6"/>
    <p:sldId id="277" r:id="rId7"/>
    <p:sldId id="259" r:id="rId8"/>
    <p:sldId id="271" r:id="rId9"/>
    <p:sldId id="273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8" r:id="rId18"/>
    <p:sldId id="269" r:id="rId19"/>
    <p:sldId id="270" r:id="rId20"/>
    <p:sldId id="274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4" autoAdjust="0"/>
    <p:restoredTop sz="94660"/>
  </p:normalViewPr>
  <p:slideViewPr>
    <p:cSldViewPr>
      <p:cViewPr>
        <p:scale>
          <a:sx n="76" d="100"/>
          <a:sy n="76" d="100"/>
        </p:scale>
        <p:origin x="-11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84CB1-921D-4049-848F-65C7092FF1E9}" type="datetimeFigureOut">
              <a:rPr lang="ru-RU" smtClean="0"/>
              <a:t>11.04.2020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673EB-AC10-47AC-9A3C-E8156F0E83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3917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Закаливание – одна из форм укрепления здоровья человек. Главный закон закаливания – постепенность и систематичность</a:t>
            </a:r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673EB-AC10-47AC-9A3C-E8156F0E83E8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877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E458-EC16-45C4-9AE1-1D90278680B0}" type="datetimeFigureOut">
              <a:rPr lang="ru-RU" smtClean="0"/>
              <a:t>11.04.2020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BE59-ABEF-4935-BC02-1FBA046FCD4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E458-EC16-45C4-9AE1-1D90278680B0}" type="datetimeFigureOut">
              <a:rPr lang="ru-RU" smtClean="0"/>
              <a:t>11.04.2020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BE59-ABEF-4935-BC02-1FBA046FCD4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E458-EC16-45C4-9AE1-1D90278680B0}" type="datetimeFigureOut">
              <a:rPr lang="ru-RU" smtClean="0"/>
              <a:t>11.04.2020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BE59-ABEF-4935-BC02-1FBA046FCD4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E458-EC16-45C4-9AE1-1D90278680B0}" type="datetimeFigureOut">
              <a:rPr lang="ru-RU" smtClean="0"/>
              <a:t>11.04.2020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BE59-ABEF-4935-BC02-1FBA046FCD4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E458-EC16-45C4-9AE1-1D90278680B0}" type="datetimeFigureOut">
              <a:rPr lang="ru-RU" smtClean="0"/>
              <a:t>11.04.2020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BE59-ABEF-4935-BC02-1FBA046FCD4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E458-EC16-45C4-9AE1-1D90278680B0}" type="datetimeFigureOut">
              <a:rPr lang="ru-RU" smtClean="0"/>
              <a:t>11.04.2020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BE59-ABEF-4935-BC02-1FBA046FCD4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E458-EC16-45C4-9AE1-1D90278680B0}" type="datetimeFigureOut">
              <a:rPr lang="ru-RU" smtClean="0"/>
              <a:t>11.04.2020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BE59-ABEF-4935-BC02-1FBA046FCD4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E458-EC16-45C4-9AE1-1D90278680B0}" type="datetimeFigureOut">
              <a:rPr lang="ru-RU" smtClean="0"/>
              <a:t>11.04.2020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BE59-ABEF-4935-BC02-1FBA046FCD4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E458-EC16-45C4-9AE1-1D90278680B0}" type="datetimeFigureOut">
              <a:rPr lang="ru-RU" smtClean="0"/>
              <a:t>11.04.2020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BE59-ABEF-4935-BC02-1FBA046FCD4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E458-EC16-45C4-9AE1-1D90278680B0}" type="datetimeFigureOut">
              <a:rPr lang="ru-RU" smtClean="0"/>
              <a:t>11.04.2020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BE59-ABEF-4935-BC02-1FBA046FCD4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E458-EC16-45C4-9AE1-1D90278680B0}" type="datetimeFigureOut">
              <a:rPr lang="ru-RU" smtClean="0"/>
              <a:t>11.04.2020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22BE59-ABEF-4935-BC02-1FBA046FCD4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E7E458-EC16-45C4-9AE1-1D90278680B0}" type="datetimeFigureOut">
              <a:rPr lang="ru-RU" smtClean="0"/>
              <a:t>11.04.2020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22BE59-ABEF-4935-BC02-1FBA046FCD4C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3488" cy="1224136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«Здоровье – твоё богатство»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140968"/>
            <a:ext cx="7854696" cy="3096344"/>
          </a:xfrm>
        </p:spPr>
        <p:txBody>
          <a:bodyPr>
            <a:noAutofit/>
          </a:bodyPr>
          <a:lstStyle/>
          <a:p>
            <a:r>
              <a:rPr lang="ru-RU" sz="1800" b="1" i="1" dirty="0" smtClean="0">
                <a:solidFill>
                  <a:srgbClr val="FFFF00"/>
                </a:solidFill>
              </a:rPr>
              <a:t>Здоровье – это правильная, нормальная деятельность организма</a:t>
            </a:r>
          </a:p>
          <a:p>
            <a:endParaRPr lang="ru-RU" sz="1800" b="1" i="1" dirty="0" smtClean="0">
              <a:solidFill>
                <a:srgbClr val="FFFF00"/>
              </a:solidFill>
            </a:endParaRPr>
          </a:p>
          <a:p>
            <a:endParaRPr lang="ru-RU" sz="1800" b="1" i="1" dirty="0">
              <a:solidFill>
                <a:srgbClr val="FFFF00"/>
              </a:solidFill>
            </a:endParaRPr>
          </a:p>
          <a:p>
            <a:endParaRPr lang="ru-RU" sz="1800" b="1" i="1" dirty="0" smtClean="0">
              <a:solidFill>
                <a:srgbClr val="FFFF00"/>
              </a:solidFill>
            </a:endParaRPr>
          </a:p>
          <a:p>
            <a:r>
              <a:rPr lang="ru-RU" sz="1800" b="1" i="1" dirty="0" smtClean="0">
                <a:solidFill>
                  <a:srgbClr val="FFFF00"/>
                </a:solidFill>
              </a:rPr>
              <a:t>Воспитатель </a:t>
            </a:r>
            <a:r>
              <a:rPr lang="en-US" sz="1800" b="1" i="1" dirty="0" smtClean="0">
                <a:solidFill>
                  <a:srgbClr val="FFFF00"/>
                </a:solidFill>
              </a:rPr>
              <a:t>I </a:t>
            </a:r>
            <a:r>
              <a:rPr lang="ru-RU" sz="1800" b="1" i="1" dirty="0" smtClean="0">
                <a:solidFill>
                  <a:srgbClr val="FFFF00"/>
                </a:solidFill>
              </a:rPr>
              <a:t>КК</a:t>
            </a:r>
          </a:p>
          <a:p>
            <a:r>
              <a:rPr lang="ru-RU" sz="1800" b="1" i="1" dirty="0" err="1" smtClean="0">
                <a:solidFill>
                  <a:srgbClr val="FFFF00"/>
                </a:solidFill>
              </a:rPr>
              <a:t>Каюн</a:t>
            </a:r>
            <a:r>
              <a:rPr lang="ru-RU" sz="1800" b="1" i="1" dirty="0" smtClean="0">
                <a:solidFill>
                  <a:srgbClr val="FFFF00"/>
                </a:solidFill>
              </a:rPr>
              <a:t> Н.В.</a:t>
            </a:r>
            <a:endParaRPr lang="ru-RU" sz="1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9412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2642936" cy="1512167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Какое питание можно считать здоровым?</a:t>
            </a: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79512" y="2564904"/>
            <a:ext cx="2857872" cy="3888432"/>
          </a:xfrm>
        </p:spPr>
        <p:txBody>
          <a:bodyPr>
            <a:normAutofit fontScale="92500"/>
          </a:bodyPr>
          <a:lstStyle/>
          <a:p>
            <a:endParaRPr lang="ru-RU" sz="2400" b="1" i="1" dirty="0" smtClean="0"/>
          </a:p>
          <a:p>
            <a:r>
              <a:rPr lang="ru-RU" sz="2400" b="1" i="1" dirty="0" smtClean="0"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РАЗНООБРАНОЕ</a:t>
            </a:r>
          </a:p>
          <a:p>
            <a:pPr marL="285750" indent="-285750">
              <a:buFontTx/>
              <a:buChar char="-"/>
            </a:pPr>
            <a:endParaRPr lang="ru-RU" sz="2400" b="1" i="1" dirty="0">
              <a:latin typeface="Bookman Old Style" pitchFamily="18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400" b="1" i="1" dirty="0" smtClean="0"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       БОГАТОЕ      ОВОЩАМИ</a:t>
            </a:r>
          </a:p>
          <a:p>
            <a:r>
              <a:rPr lang="ru-RU" sz="2400" b="1" i="1" dirty="0" smtClean="0"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     И ФРУКТАМИ</a:t>
            </a:r>
          </a:p>
          <a:p>
            <a:pPr marL="285750" indent="-285750">
              <a:buFontTx/>
              <a:buChar char="-"/>
            </a:pPr>
            <a:endParaRPr lang="ru-RU" sz="2400" b="1" i="1" dirty="0">
              <a:latin typeface="Bookman Old Style" pitchFamily="18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400" b="1" i="1" dirty="0" smtClean="0"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     РЕГУЛЯРНОЕ</a:t>
            </a:r>
          </a:p>
          <a:p>
            <a:pPr marL="285750" indent="-285750">
              <a:buFontTx/>
              <a:buChar char="-"/>
            </a:pPr>
            <a:endParaRPr lang="ru-RU" sz="2400" b="1" i="1" dirty="0">
              <a:latin typeface="Bookman Old Style" pitchFamily="18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400" b="1" i="1" dirty="0"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ru-RU" sz="2400" b="1" i="1" dirty="0" smtClean="0"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   БЕЗ СПЕШКИ</a:t>
            </a:r>
            <a:endParaRPr lang="ru-RU" sz="2400" b="1" i="1" dirty="0">
              <a:latin typeface="Bookman Old Style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9" name="Рисунок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42" b="744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7074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</a:t>
            </a:r>
            <a:r>
              <a:rPr lang="ru-RU" sz="3600" b="1" dirty="0" smtClean="0"/>
              <a:t>правило 3</a:t>
            </a:r>
            <a:endParaRPr lang="ru-RU" sz="7200" b="1" dirty="0"/>
          </a:p>
        </p:txBody>
      </p:sp>
      <p:sp>
        <p:nvSpPr>
          <p:cNvPr id="3" name="Объект 2"/>
          <p:cNvSpPr>
            <a:spLocks noGrp="1"/>
          </p:cNvSpPr>
          <p:nvPr>
            <p:ph type="body" sz="half" idx="2"/>
          </p:nvPr>
        </p:nvSpPr>
        <p:spPr>
          <a:xfrm>
            <a:off x="251520" y="2924944"/>
            <a:ext cx="2880320" cy="2179320"/>
          </a:xfrm>
        </p:spPr>
        <p:txBody>
          <a:bodyPr>
            <a:normAutofit/>
          </a:bodyPr>
          <a:lstStyle/>
          <a:p>
            <a:r>
              <a:rPr lang="ru-RU" sz="3000" b="1" i="1" dirty="0" smtClean="0">
                <a:solidFill>
                  <a:srgbClr val="FF0000"/>
                </a:solidFill>
              </a:rPr>
              <a:t>Обязательно</a:t>
            </a:r>
            <a:r>
              <a:rPr lang="ru-RU" sz="3500" b="1" i="1" dirty="0" smtClean="0">
                <a:solidFill>
                  <a:srgbClr val="FF0000"/>
                </a:solidFill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</a:rPr>
              <a:t>сочетай</a:t>
            </a:r>
          </a:p>
          <a:p>
            <a:r>
              <a:rPr lang="ru-RU" sz="3200" b="1" i="1" dirty="0" smtClean="0">
                <a:solidFill>
                  <a:srgbClr val="FF0000"/>
                </a:solidFill>
              </a:rPr>
              <a:t>       труд и          отдых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7" r="5997"/>
          <a:stretch>
            <a:fillRect/>
          </a:stretch>
        </p:blipFill>
        <p:spPr>
          <a:xfrm rot="420000">
            <a:off x="3165565" y="927570"/>
            <a:ext cx="5306783" cy="4423211"/>
          </a:xfrm>
        </p:spPr>
      </p:pic>
    </p:spTree>
    <p:extLst>
      <p:ext uri="{BB962C8B-B14F-4D97-AF65-F5344CB8AC3E}">
        <p14:creationId xmlns:p14="http://schemas.microsoft.com/office/powerpoint/2010/main" val="163379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129614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      </a:t>
            </a:r>
            <a:r>
              <a:rPr lang="ru-RU" sz="6000" b="1" dirty="0" smtClean="0"/>
              <a:t>Всё хорошо в меру!</a:t>
            </a:r>
            <a:endParaRPr lang="ru-RU" sz="60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3600400" cy="957808"/>
          </a:xfrm>
        </p:spPr>
        <p:txBody>
          <a:bodyPr/>
          <a:lstStyle/>
          <a:p>
            <a:r>
              <a:rPr lang="ru-RU" sz="3200" dirty="0" smtClean="0"/>
              <a:t> Включай в свой          распорядок дня: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283968" y="1340768"/>
            <a:ext cx="4752528" cy="1440160"/>
          </a:xfrm>
        </p:spPr>
        <p:txBody>
          <a:bodyPr>
            <a:noAutofit/>
          </a:bodyPr>
          <a:lstStyle/>
          <a:p>
            <a:r>
              <a:rPr lang="ru-RU" sz="2800" dirty="0" smtClean="0"/>
              <a:t>     </a:t>
            </a:r>
            <a:r>
              <a:rPr lang="ru-RU" sz="3200" dirty="0" smtClean="0"/>
              <a:t>Вредно для нервной     системы и зрения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>
          <a:xfrm>
            <a:off x="457200" y="2780928"/>
            <a:ext cx="3898776" cy="3579392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ru-RU" sz="3600" b="1" i="1" dirty="0" smtClean="0">
                <a:solidFill>
                  <a:srgbClr val="FF0000"/>
                </a:solidFill>
              </a:rPr>
              <a:t>Прогулки</a:t>
            </a:r>
          </a:p>
          <a:p>
            <a:pPr>
              <a:lnSpc>
                <a:spcPct val="110000"/>
              </a:lnSpc>
            </a:pPr>
            <a:r>
              <a:rPr lang="ru-RU" sz="3600" b="1" i="1" dirty="0" smtClean="0">
                <a:solidFill>
                  <a:srgbClr val="FF0000"/>
                </a:solidFill>
              </a:rPr>
              <a:t> игры на свежем воздухе</a:t>
            </a:r>
          </a:p>
          <a:p>
            <a:pPr>
              <a:lnSpc>
                <a:spcPct val="110000"/>
              </a:lnSpc>
            </a:pPr>
            <a:r>
              <a:rPr lang="ru-RU" sz="3600" b="1" i="1" dirty="0">
                <a:solidFill>
                  <a:srgbClr val="FF0000"/>
                </a:solidFill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</a:rPr>
              <a:t>чтение книг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3600" b="1" i="1" dirty="0">
                <a:solidFill>
                  <a:srgbClr val="FF0000"/>
                </a:solidFill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</a:rPr>
              <a:t>               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492896"/>
            <a:ext cx="4041775" cy="3845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i="1" dirty="0" smtClean="0"/>
              <a:t>      </a:t>
            </a:r>
          </a:p>
          <a:p>
            <a:pPr marL="0" indent="0">
              <a:buNone/>
            </a:pPr>
            <a:r>
              <a:rPr lang="ru-RU" sz="3200" b="1" i="1" dirty="0">
                <a:solidFill>
                  <a:srgbClr val="FF0000"/>
                </a:solidFill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</a:rPr>
              <a:t>         Часами   просиживать у</a:t>
            </a:r>
          </a:p>
          <a:p>
            <a:pPr marL="0" indent="0">
              <a:buNone/>
            </a:pPr>
            <a:r>
              <a:rPr lang="ru-RU" sz="3200" b="1" i="1" dirty="0" smtClean="0">
                <a:solidFill>
                  <a:srgbClr val="FF0000"/>
                </a:solidFill>
              </a:rPr>
              <a:t>   компьютера,    телевизора, видео </a:t>
            </a:r>
          </a:p>
          <a:p>
            <a:pPr marL="0" indent="0">
              <a:buNone/>
            </a:pPr>
            <a:r>
              <a:rPr lang="ru-RU" sz="3200" b="1" i="1" dirty="0">
                <a:solidFill>
                  <a:srgbClr val="FF0000"/>
                </a:solidFill>
              </a:rPr>
              <a:t> </a:t>
            </a:r>
            <a:endParaRPr lang="ru-RU" sz="32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94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1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13" tmFilter="0, 0; 0.125,0.2665; 0.25,0.4; 0.375,0.465; 0.5,0.5;  0.625,0.535; 0.75,0.6; 0.875,0.7335; 1,1">
                                          <p:stCondLst>
                                            <p:cond delay="913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6" tmFilter="0, 0; 0.125,0.2665; 0.25,0.4; 0.375,0.465; 0.5,0.5;  0.625,0.535; 0.75,0.6; 0.875,0.7335; 1,1">
                                          <p:stCondLst>
                                            <p:cond delay="182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26" tmFilter="0, 0; 0.125,0.2665; 0.25,0.4; 0.375,0.465; 0.5,0.5;  0.625,0.535; 0.75,0.6; 0.875,0.7335; 1,1">
                                          <p:stCondLst>
                                            <p:cond delay="227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36">
                                          <p:stCondLst>
                                            <p:cond delay="89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228" decel="50000">
                                          <p:stCondLst>
                                            <p:cond delay="93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36">
                                          <p:stCondLst>
                                            <p:cond delay="180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228" decel="50000">
                                          <p:stCondLst>
                                            <p:cond delay="184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36">
                                          <p:stCondLst>
                                            <p:cond delay="225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228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36">
                                          <p:stCondLst>
                                            <p:cond delay="248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228" decel="50000">
                                          <p:stCondLst>
                                            <p:cond delay="252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7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75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75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7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7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7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7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75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75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  <p:bldP spid="3" grpId="0" build="p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84192"/>
            <a:ext cx="2621286" cy="1320672"/>
          </a:xfrm>
        </p:spPr>
        <p:txBody>
          <a:bodyPr>
            <a:normAutofit/>
          </a:bodyPr>
          <a:lstStyle/>
          <a:p>
            <a:r>
              <a:rPr lang="ru-RU" sz="4400" dirty="0"/>
              <a:t>п</a:t>
            </a:r>
            <a:r>
              <a:rPr lang="ru-RU" sz="4400" dirty="0" smtClean="0"/>
              <a:t>равило 4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79512" y="2828785"/>
            <a:ext cx="2639888" cy="2179320"/>
          </a:xfrm>
        </p:spPr>
        <p:txBody>
          <a:bodyPr>
            <a:no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Больше</a:t>
            </a:r>
          </a:p>
          <a:p>
            <a:r>
              <a:rPr lang="ru-RU" sz="4400" b="1" i="1" dirty="0" smtClean="0">
                <a:solidFill>
                  <a:srgbClr val="FF0000"/>
                </a:solidFill>
              </a:rPr>
              <a:t>двигайся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3074" name="Picture 2" descr="C:\Users\Galina\Downloads\1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0000">
            <a:off x="3178426" y="1314025"/>
            <a:ext cx="5127631" cy="41474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017155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8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8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8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8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 ЗДОРОВЬЕМ ДРУЖИТ СПОРТ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4316288" cy="494214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200" b="1" i="1" dirty="0" smtClean="0"/>
              <a:t>Каждый день свой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b="1" i="1" dirty="0"/>
              <a:t> </a:t>
            </a:r>
            <a:r>
              <a:rPr lang="ru-RU" sz="3200" b="1" i="1" dirty="0" smtClean="0"/>
              <a:t>                 непременно</a:t>
            </a:r>
          </a:p>
          <a:p>
            <a:pPr marL="0" indent="0">
              <a:buNone/>
            </a:pPr>
            <a:r>
              <a:rPr lang="ru-RU" sz="3200" b="1" i="1" dirty="0" smtClean="0"/>
              <a:t>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Начинаюм</a:t>
            </a:r>
            <a:r>
              <a:rPr lang="ru-RU" sz="3200" b="1" i="1" dirty="0" smtClean="0">
                <a:solidFill>
                  <a:srgbClr val="FF0000"/>
                </a:solidFill>
              </a:rPr>
              <a:t> с физзарядки.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2050" name="Picture 2" descr="C:\Users\Galina\Downloads\бег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916832"/>
            <a:ext cx="4464495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37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2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2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2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5"/>
            <a:ext cx="2932928" cy="1296144"/>
          </a:xfrm>
        </p:spPr>
        <p:txBody>
          <a:bodyPr>
            <a:noAutofit/>
          </a:bodyPr>
          <a:lstStyle/>
          <a:p>
            <a:r>
              <a:rPr lang="ru-RU" sz="4400" dirty="0" smtClean="0"/>
              <a:t>Правило  5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79512" y="2636912"/>
            <a:ext cx="2808312" cy="1656184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закаляйся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pic>
        <p:nvPicPr>
          <p:cNvPr id="9" name="Рисунок 8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5" r="72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0726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2212848" cy="1152128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Правило 6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sz="3200" b="1" i="1" dirty="0" smtClean="0">
                <a:solidFill>
                  <a:srgbClr val="FF0000"/>
                </a:solidFill>
              </a:rPr>
              <a:t>Соблюдай</a:t>
            </a:r>
          </a:p>
          <a:p>
            <a:pPr>
              <a:lnSpc>
                <a:spcPct val="150000"/>
              </a:lnSpc>
            </a:pPr>
            <a:r>
              <a:rPr lang="ru-RU" sz="3200" b="1" i="1" dirty="0">
                <a:solidFill>
                  <a:srgbClr val="FF0000"/>
                </a:solidFill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</a:rPr>
              <a:t>  режим </a:t>
            </a:r>
          </a:p>
          <a:p>
            <a:pPr>
              <a:lnSpc>
                <a:spcPct val="150000"/>
              </a:lnSpc>
            </a:pPr>
            <a:r>
              <a:rPr lang="ru-RU" sz="3200" b="1" i="1" dirty="0">
                <a:solidFill>
                  <a:srgbClr val="FF0000"/>
                </a:solidFill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</a:rPr>
              <a:t>           дня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5" b="460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0471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3096344" cy="2374709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/>
              <a:t>         СКАЖИ </a:t>
            </a:r>
            <a:r>
              <a:rPr lang="ru-RU" sz="6600" dirty="0"/>
              <a:t/>
            </a:r>
            <a:br>
              <a:rPr lang="ru-RU" sz="6600" dirty="0"/>
            </a:br>
            <a:r>
              <a:rPr lang="ru-RU" sz="6600" b="1" dirty="0" smtClean="0"/>
              <a:t>  Н Е Т: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type="body" sz="half" idx="2"/>
          </p:nvPr>
        </p:nvSpPr>
        <p:spPr>
          <a:xfrm>
            <a:off x="179512" y="2828784"/>
            <a:ext cx="2639888" cy="36965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</a:rPr>
              <a:t>Сигаретам</a:t>
            </a:r>
          </a:p>
          <a:p>
            <a:pPr marL="0" indent="0">
              <a:buNone/>
            </a:pPr>
            <a:endParaRPr lang="ru-RU" sz="28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   наркотикам</a:t>
            </a:r>
          </a:p>
          <a:p>
            <a:endParaRPr lang="ru-RU" sz="28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</a:rPr>
              <a:t>      спиртным</a:t>
            </a:r>
          </a:p>
          <a:p>
            <a:pPr marL="0" indent="0">
              <a:buNone/>
            </a:pP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</a:rPr>
              <a:t>       напиткам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 rot="420000">
            <a:off x="3498237" y="1152534"/>
            <a:ext cx="4617720" cy="3931920"/>
          </a:xfrm>
        </p:spPr>
      </p:sp>
      <p:pic>
        <p:nvPicPr>
          <p:cNvPr id="6146" name="Picture 2" descr="C:\Users\Galina\Downloads\живи долго сигарет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764704"/>
            <a:ext cx="5616624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21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325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  </a:t>
            </a:r>
            <a:r>
              <a:rPr lang="ru-RU" sz="3600" b="1" dirty="0" smtClean="0">
                <a:solidFill>
                  <a:schemeClr val="tx1"/>
                </a:solidFill>
              </a:rPr>
              <a:t>И тогда    твоё здоровье станет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5" name="Текст 14"/>
          <p:cNvSpPr>
            <a:spLocks noGrp="1"/>
          </p:cNvSpPr>
          <p:nvPr>
            <p:ph type="body" sz="half" idx="2"/>
          </p:nvPr>
        </p:nvSpPr>
        <p:spPr>
          <a:xfrm>
            <a:off x="107504" y="2828785"/>
            <a:ext cx="3096344" cy="2179320"/>
          </a:xfrm>
        </p:spPr>
        <p:txBody>
          <a:bodyPr>
            <a:noAutofit/>
          </a:bodyPr>
          <a:lstStyle/>
          <a:p>
            <a:r>
              <a:rPr lang="ru-RU" sz="3600" b="1" dirty="0"/>
              <a:t>к</a:t>
            </a:r>
            <a:r>
              <a:rPr lang="ru-RU" sz="3600" b="1" dirty="0" smtClean="0"/>
              <a:t>репким </a:t>
            </a:r>
          </a:p>
          <a:p>
            <a:r>
              <a:rPr lang="ru-RU" sz="3600" b="1" dirty="0"/>
              <a:t>н</a:t>
            </a:r>
            <a:r>
              <a:rPr lang="ru-RU" sz="3600" b="1" dirty="0" smtClean="0"/>
              <a:t>епременно</a:t>
            </a:r>
            <a:endParaRPr lang="ru-RU" sz="3600" b="1" dirty="0"/>
          </a:p>
        </p:txBody>
      </p:sp>
      <p:pic>
        <p:nvPicPr>
          <p:cNvPr id="16" name="Рисунок 1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61" r="656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3091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         ЗАПОМНИТЕ!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        </a:t>
            </a:r>
            <a:r>
              <a:rPr lang="ru-RU" sz="3200" dirty="0" smtClean="0"/>
              <a:t>Главное в жизни – </a:t>
            </a:r>
            <a:r>
              <a:rPr lang="ru-RU" sz="3200" b="1" dirty="0" smtClean="0">
                <a:solidFill>
                  <a:srgbClr val="FF0000"/>
                </a:solidFill>
              </a:rPr>
              <a:t>ЭТО ЗДОРОВЬЕ</a:t>
            </a:r>
            <a:r>
              <a:rPr lang="ru-RU" sz="3200" dirty="0" smtClean="0">
                <a:solidFill>
                  <a:srgbClr val="FF0000"/>
                </a:solidFill>
              </a:rPr>
              <a:t>!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С детства попробуйте это понять!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200" dirty="0" smtClean="0"/>
              <a:t>       Главная ценность –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200" b="1" dirty="0"/>
              <a:t> </a:t>
            </a:r>
            <a:r>
              <a:rPr lang="ru-RU" sz="3200" b="1" dirty="0" smtClean="0"/>
              <a:t>                      </a:t>
            </a:r>
            <a:r>
              <a:rPr lang="ru-RU" sz="3200" b="1" dirty="0" smtClean="0">
                <a:solidFill>
                  <a:srgbClr val="FF0000"/>
                </a:solidFill>
              </a:rPr>
              <a:t>ЭТО ЗДОРОВЬЕ !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200" b="1" dirty="0"/>
              <a:t> </a:t>
            </a:r>
            <a:r>
              <a:rPr lang="ru-RU" sz="3200" b="1" dirty="0" smtClean="0"/>
              <a:t>       </a:t>
            </a:r>
            <a:r>
              <a:rPr lang="ru-RU" sz="3200" dirty="0" smtClean="0"/>
              <a:t>Его не купить, но легко потерять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1745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836713"/>
            <a:ext cx="2856590" cy="1296144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</a:t>
            </a:r>
            <a:r>
              <a:rPr lang="ru-RU" sz="4900" dirty="0" smtClean="0"/>
              <a:t>правило 1  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type="body" sz="half" idx="2"/>
          </p:nvPr>
        </p:nvSpPr>
        <p:spPr>
          <a:xfrm>
            <a:off x="-11792" y="2852936"/>
            <a:ext cx="3096344" cy="2179320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ru-RU" dirty="0" smtClean="0"/>
              <a:t>   </a:t>
            </a:r>
            <a:r>
              <a:rPr lang="ru-RU" sz="9800" b="1" i="1" dirty="0" smtClean="0">
                <a:solidFill>
                  <a:srgbClr val="FF0000"/>
                </a:solidFill>
              </a:rPr>
              <a:t>СОБЛЮДАЙ</a:t>
            </a:r>
          </a:p>
          <a:p>
            <a:pPr marL="0" indent="0">
              <a:buNone/>
            </a:pPr>
            <a:r>
              <a:rPr lang="ru-RU" sz="9800" b="1" i="1" dirty="0" smtClean="0">
                <a:solidFill>
                  <a:srgbClr val="FF0000"/>
                </a:solidFill>
              </a:rPr>
              <a:t>    ЧИСТОТУ</a:t>
            </a:r>
            <a:endParaRPr lang="ru-RU" sz="9800" b="1" i="1" dirty="0">
              <a:solidFill>
                <a:srgbClr val="FF0000"/>
              </a:solidFill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 rot="420000">
            <a:off x="3233403" y="1175445"/>
            <a:ext cx="4617720" cy="3931920"/>
          </a:xfrm>
        </p:spPr>
      </p:sp>
      <p:pic>
        <p:nvPicPr>
          <p:cNvPr id="1026" name="Picture 2" descr="C:\Users\Galina\Downloads\кар.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836713"/>
            <a:ext cx="5520885" cy="45365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9461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ЖЕЛАЮ ВАМ ЗДОРОВЬЯ!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Galina\Downloads\ккар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916832"/>
            <a:ext cx="8352927" cy="4528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23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Galina\Downloads\кар.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8531590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84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260648"/>
            <a:ext cx="8229600" cy="864096"/>
          </a:xfrm>
        </p:spPr>
        <p:txBody>
          <a:bodyPr/>
          <a:lstStyle/>
          <a:p>
            <a:r>
              <a:rPr lang="ru-RU" dirty="0" smtClean="0"/>
              <a:t>      </a:t>
            </a:r>
            <a:r>
              <a:rPr lang="ru-RU" sz="4800" dirty="0" smtClean="0"/>
              <a:t>         т е л е г р а м м 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Дорогие мои дети!  Я пишу вам письмецо:</a:t>
            </a:r>
          </a:p>
          <a:p>
            <a:pPr marL="0" indent="0">
              <a:buNone/>
            </a:pP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smtClean="0">
                <a:latin typeface="Arial Black" panose="020B0A04020102020204" pitchFamily="34" charset="0"/>
              </a:rPr>
              <a:t>  И прошу вас, мойте чаще ваши руки и лицо.</a:t>
            </a:r>
          </a:p>
          <a:p>
            <a:pPr marL="0" indent="0">
              <a:buNone/>
            </a:pP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smtClean="0">
                <a:latin typeface="Arial Black" panose="020B0A04020102020204" pitchFamily="34" charset="0"/>
              </a:rPr>
              <a:t>  Всё равно какой водою: кипячёной, ключевой,</a:t>
            </a:r>
          </a:p>
          <a:p>
            <a:pPr marL="0" indent="0">
              <a:buNone/>
            </a:pP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smtClean="0">
                <a:latin typeface="Arial Black" panose="020B0A04020102020204" pitchFamily="34" charset="0"/>
              </a:rPr>
              <a:t>  Из реки или колодца, или просто дождевой!</a:t>
            </a:r>
          </a:p>
          <a:p>
            <a:pPr marL="0" indent="0">
              <a:buNone/>
            </a:pP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smtClean="0">
                <a:latin typeface="Arial Black" panose="020B0A04020102020204" pitchFamily="34" charset="0"/>
              </a:rPr>
              <a:t>  Нужно мыться непременно утром, вечером и днём</a:t>
            </a:r>
          </a:p>
          <a:p>
            <a:pPr marL="0" indent="0">
              <a:buNone/>
            </a:pPr>
            <a:r>
              <a:rPr lang="ru-RU" dirty="0" smtClean="0">
                <a:latin typeface="Arial Black" panose="020B0A04020102020204" pitchFamily="34" charset="0"/>
              </a:rPr>
              <a:t>   - Перед каждою едою, после сна и перед сном.</a:t>
            </a:r>
          </a:p>
          <a:p>
            <a:pPr marL="0" indent="0">
              <a:buNone/>
            </a:pP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smtClean="0">
                <a:latin typeface="Arial Black" panose="020B0A04020102020204" pitchFamily="34" charset="0"/>
              </a:rPr>
              <a:t>   Тритесь губкой и мочалкой! Потерпите – не беда!</a:t>
            </a:r>
          </a:p>
          <a:p>
            <a:pPr marL="0" indent="0">
              <a:buNone/>
            </a:pP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smtClean="0">
                <a:latin typeface="Arial Black" panose="020B0A04020102020204" pitchFamily="34" charset="0"/>
              </a:rPr>
              <a:t>   И чернила и варенье смоют мыло и вода.</a:t>
            </a:r>
          </a:p>
          <a:p>
            <a:pPr marL="0" indent="0">
              <a:buNone/>
            </a:pP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smtClean="0">
                <a:latin typeface="Arial Black" panose="020B0A04020102020204" pitchFamily="34" charset="0"/>
              </a:rPr>
              <a:t>   Дорогие мои дети! Очень, очень вас прошу:</a:t>
            </a:r>
          </a:p>
          <a:p>
            <a:pPr marL="0" indent="0">
              <a:buNone/>
            </a:pP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smtClean="0">
                <a:latin typeface="Arial Black" panose="020B0A04020102020204" pitchFamily="34" charset="0"/>
              </a:rPr>
              <a:t>   Мойтесь чаще, мойтесь чище –</a:t>
            </a:r>
          </a:p>
          <a:p>
            <a:pPr marL="0" indent="0">
              <a:buNone/>
            </a:pP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smtClean="0">
                <a:latin typeface="Arial Black" panose="020B0A04020102020204" pitchFamily="34" charset="0"/>
              </a:rPr>
              <a:t>                                      Я грязнуль не выношу.</a:t>
            </a:r>
          </a:p>
          <a:p>
            <a:pPr marL="0" indent="0">
              <a:buNone/>
            </a:pPr>
            <a:r>
              <a:rPr lang="ru-RU" i="1" dirty="0" smtClean="0"/>
              <a:t>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0873510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r>
              <a:rPr lang="ru-RU" sz="7200" b="1" dirty="0" smtClean="0"/>
              <a:t>Бывает и так:          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Galina\Downloads\кар.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58532"/>
            <a:ext cx="4176464" cy="445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Galina\Downloads\кар.5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58533"/>
            <a:ext cx="3960440" cy="445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97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2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/>
              <a:t>А среди вас таких нет?</a:t>
            </a:r>
            <a:endParaRPr lang="ru-RU" sz="60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Galina\Downloads\кар.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8424936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72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14352"/>
            <a:ext cx="4320480" cy="1258464"/>
          </a:xfrm>
        </p:spPr>
        <p:txBody>
          <a:bodyPr/>
          <a:lstStyle/>
          <a:p>
            <a:r>
              <a:rPr lang="ru-RU" sz="3200" b="1" dirty="0" smtClean="0"/>
              <a:t>Давайте же мыться, плескаться, купаться, </a:t>
            </a:r>
            <a:br>
              <a:rPr lang="ru-RU" sz="3200" b="1" dirty="0" smtClean="0"/>
            </a:br>
            <a:r>
              <a:rPr lang="ru-RU" sz="3200" b="1" dirty="0" smtClean="0"/>
              <a:t>нырять,</a:t>
            </a:r>
            <a:r>
              <a:rPr lang="ru-RU" sz="3200" b="1" dirty="0"/>
              <a:t> </a:t>
            </a:r>
            <a:r>
              <a:rPr lang="ru-RU" sz="3200" b="1" dirty="0" smtClean="0"/>
              <a:t>кувыркаться</a:t>
            </a: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07504" y="1772816"/>
            <a:ext cx="3600400" cy="4475584"/>
          </a:xfrm>
        </p:spPr>
        <p:txBody>
          <a:bodyPr>
            <a:normAutofit/>
          </a:bodyPr>
          <a:lstStyle/>
          <a:p>
            <a:r>
              <a:rPr lang="ru-RU" sz="2400" b="1" i="1" dirty="0" smtClean="0"/>
              <a:t>в ушате,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в корыте,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  в лохани,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     в реке,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       в ручейке,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         в океане,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           и в ванне,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             и в бане,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всегда и везде –</a:t>
            </a:r>
          </a:p>
          <a:p>
            <a:r>
              <a:rPr lang="ru-RU" sz="2400" b="1" i="1" dirty="0" smtClean="0"/>
              <a:t>   вечная слава воде!</a:t>
            </a:r>
            <a:endParaRPr lang="ru-RU" sz="2400" b="1" i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Galina\Downloads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772816"/>
            <a:ext cx="4824535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69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ПРАВИЛО  2</a:t>
            </a:r>
            <a:endParaRPr lang="ru-RU" sz="3200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ПРАВИЛЬНО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ПИТАЙСЯ</a:t>
            </a:r>
            <a:endParaRPr lang="ru-RU" sz="2800" b="1" i="1" dirty="0" smtClean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42" b="744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6682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</a:t>
            </a:r>
            <a:r>
              <a:rPr lang="ru-RU" b="1" dirty="0" smtClean="0"/>
              <a:t>ВИТАМИН    </a:t>
            </a:r>
            <a:r>
              <a:rPr lang="ru-RU" sz="8000" b="1" dirty="0" smtClean="0">
                <a:solidFill>
                  <a:srgbClr val="FF0000"/>
                </a:solidFill>
              </a:rPr>
              <a:t>А</a:t>
            </a:r>
            <a:endParaRPr lang="ru-RU" sz="8000" b="1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340768"/>
            <a:ext cx="7344816" cy="5184576"/>
          </a:xfrm>
        </p:spPr>
      </p:pic>
    </p:spTree>
    <p:extLst>
      <p:ext uri="{BB962C8B-B14F-4D97-AF65-F5344CB8AC3E}">
        <p14:creationId xmlns:p14="http://schemas.microsoft.com/office/powerpoint/2010/main" val="17126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3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ru-RU" sz="3600" i="1" dirty="0" smtClean="0"/>
              <a:t>Наш народ сложил очень много пословиц и поговорок об овощах и фруктах</a:t>
            </a:r>
            <a:endParaRPr lang="ru-RU" sz="36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0" lvl="7" indent="0">
              <a:lnSpc>
                <a:spcPct val="150000"/>
              </a:lnSpc>
              <a:buNone/>
            </a:pPr>
            <a:r>
              <a:rPr lang="ru-RU" sz="3200" b="1" dirty="0" smtClean="0">
                <a:latin typeface="Batang" pitchFamily="18" charset="-127"/>
                <a:ea typeface="Batang" pitchFamily="18" charset="-127"/>
              </a:rPr>
              <a:t>Лук от семи недуг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200" b="1" dirty="0" smtClean="0">
                <a:latin typeface="Batang" pitchFamily="18" charset="-127"/>
                <a:ea typeface="Batang" pitchFamily="18" charset="-127"/>
              </a:rPr>
              <a:t>Ешь чеснок, да лук  не возьмёт недуг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200" b="1" dirty="0">
                <a:latin typeface="Batang" pitchFamily="18" charset="-127"/>
                <a:ea typeface="Batang" pitchFamily="18" charset="-127"/>
              </a:rPr>
              <a:t> </a:t>
            </a:r>
            <a:r>
              <a:rPr lang="ru-RU" sz="3200" b="1" dirty="0" smtClean="0">
                <a:latin typeface="Batang" pitchFamily="18" charset="-127"/>
                <a:ea typeface="Batang" pitchFamily="18" charset="-127"/>
              </a:rPr>
              <a:t>         Морковь улучшает кровь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200" b="1" dirty="0" smtClean="0">
                <a:latin typeface="Batang" pitchFamily="18" charset="-127"/>
                <a:ea typeface="Batang" pitchFamily="18" charset="-127"/>
              </a:rPr>
              <a:t>      Яблоко в день – доктора в дверь</a:t>
            </a:r>
            <a:endParaRPr lang="ru-RU" sz="3200" b="1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5434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1113</TotalTime>
  <Words>423</Words>
  <Application>Microsoft Office PowerPoint</Application>
  <PresentationFormat>Экран (4:3)</PresentationFormat>
  <Paragraphs>101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«Здоровье – твоё богатство»</vt:lpstr>
      <vt:lpstr>                     правило 1  </vt:lpstr>
      <vt:lpstr>               т е л е г р а м м а</vt:lpstr>
      <vt:lpstr>          Бывает и так:          </vt:lpstr>
      <vt:lpstr>А среди вас таких нет?</vt:lpstr>
      <vt:lpstr>Давайте же мыться, плескаться, купаться,  нырять, кувыркаться</vt:lpstr>
      <vt:lpstr>ПРАВИЛО  2</vt:lpstr>
      <vt:lpstr>               ВИТАМИН    А</vt:lpstr>
      <vt:lpstr>Наш народ сложил очень много пословиц и поговорок об овощах и фруктах</vt:lpstr>
      <vt:lpstr>Какое питание можно считать здоровым?</vt:lpstr>
      <vt:lpstr>                    правило 3</vt:lpstr>
      <vt:lpstr>       Всё хорошо в меру!</vt:lpstr>
      <vt:lpstr>правило 4</vt:lpstr>
      <vt:lpstr>СО ЗДОРОВЬЕМ ДРУЖИТ СПОРТ</vt:lpstr>
      <vt:lpstr>Правило  5</vt:lpstr>
      <vt:lpstr>Правило 6</vt:lpstr>
      <vt:lpstr>         СКАЖИ    Н Е Т:</vt:lpstr>
      <vt:lpstr>  И тогда    твоё здоровье станет </vt:lpstr>
      <vt:lpstr>         ЗАПОМНИТЕ!</vt:lpstr>
      <vt:lpstr>     ЖЕЛАЮ ВАМ ЗДОРОВЬЯ!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«Здоровье – твоё богатство»</dc:title>
  <dc:creator>Galina</dc:creator>
  <cp:lastModifiedBy>1</cp:lastModifiedBy>
  <cp:revision>88</cp:revision>
  <dcterms:created xsi:type="dcterms:W3CDTF">2013-03-30T16:04:23Z</dcterms:created>
  <dcterms:modified xsi:type="dcterms:W3CDTF">2020-04-11T05:29:30Z</dcterms:modified>
</cp:coreProperties>
</file>