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85" r:id="rId4"/>
    <p:sldId id="287" r:id="rId5"/>
    <p:sldId id="261" r:id="rId6"/>
    <p:sldId id="262" r:id="rId7"/>
    <p:sldId id="268" r:id="rId8"/>
    <p:sldId id="269" r:id="rId9"/>
    <p:sldId id="263" r:id="rId10"/>
    <p:sldId id="270" r:id="rId11"/>
    <p:sldId id="265" r:id="rId12"/>
    <p:sldId id="266" r:id="rId13"/>
    <p:sldId id="267" r:id="rId14"/>
    <p:sldId id="257" r:id="rId15"/>
    <p:sldId id="280" r:id="rId16"/>
    <p:sldId id="282" r:id="rId17"/>
    <p:sldId id="281" r:id="rId18"/>
    <p:sldId id="284" r:id="rId19"/>
    <p:sldId id="288" r:id="rId20"/>
    <p:sldId id="273" r:id="rId21"/>
    <p:sldId id="274" r:id="rId22"/>
    <p:sldId id="301" r:id="rId23"/>
    <p:sldId id="294" r:id="rId24"/>
    <p:sldId id="278" r:id="rId25"/>
    <p:sldId id="289" r:id="rId26"/>
    <p:sldId id="296" r:id="rId27"/>
    <p:sldId id="298" r:id="rId28"/>
    <p:sldId id="275" r:id="rId29"/>
    <p:sldId id="290" r:id="rId30"/>
    <p:sldId id="291" r:id="rId31"/>
    <p:sldId id="302" r:id="rId32"/>
    <p:sldId id="303" r:id="rId33"/>
    <p:sldId id="304" r:id="rId34"/>
    <p:sldId id="305" r:id="rId35"/>
    <p:sldId id="306" r:id="rId36"/>
    <p:sldId id="310" r:id="rId37"/>
    <p:sldId id="309" r:id="rId38"/>
    <p:sldId id="30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039CD5-3286-4AA3-85F7-2894A8CBB9E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059713-32A6-4B84-A3CD-3167025F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День памяти и скорби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56992"/>
            <a:ext cx="6400800" cy="1752600"/>
          </a:xfrm>
        </p:spPr>
        <p:txBody>
          <a:bodyPr/>
          <a:lstStyle/>
          <a:p>
            <a:r>
              <a:rPr lang="ru-RU" dirty="0" smtClean="0"/>
              <a:t>22 </a:t>
            </a:r>
            <a:r>
              <a:rPr lang="ru-RU" dirty="0" smtClean="0"/>
              <a:t>июня</a:t>
            </a:r>
            <a:r>
              <a:rPr lang="en-US" dirty="0" smtClean="0"/>
              <a:t> </a:t>
            </a:r>
            <a:r>
              <a:rPr lang="ru-RU" dirty="0" smtClean="0"/>
              <a:t>1941 </a:t>
            </a:r>
            <a:r>
              <a:rPr lang="ru-RU" dirty="0" smtClean="0"/>
              <a:t>года началась Великая Отечественная война.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 первые 8 часов войны советская авиация потеряла 1200 самолётов, из них около 900 были потеряны на земле (бомбардировке подверглись 66 аэродромов).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оветский аэродром после немецкого авианалёт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Немецко-фашистские войска переправляются через р.Буг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hram-troicy.prihod.ru/users/67/1167/editor_files/image/0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10" y="1600200"/>
            <a:ext cx="621998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Первый день войны.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 На мосту в Перемышле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hram-troicy.prihod.ru/users/67/1167/editor_files/image/fc6a9651c769336aed0635d1148_pre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2006600"/>
            <a:ext cx="5619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Бой немецких ударных частей в районе Бреста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Бой немецких ударных частей в районе Брест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071" y="1600200"/>
            <a:ext cx="657385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Объявление войны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 5:30 утра посол Германии в СССР В. </a:t>
            </a:r>
            <a:r>
              <a:rPr lang="ru-RU" dirty="0" err="1" smtClean="0"/>
              <a:t>Шуленбург</a:t>
            </a:r>
            <a:r>
              <a:rPr lang="ru-RU" dirty="0" smtClean="0"/>
              <a:t> явился к Народному комиссару иностранных дел СССР В. М. Молотову и сделал заявление, что советское правительство проводило подрывную политику в Германии и в оккупированных ею странах, проводило внешнюю политику, направленную против Германии, и «сосредоточило на германской границе все свои войска в полной боевой готовности».</a:t>
            </a:r>
          </a:p>
          <a:p>
            <a:pPr marL="0" indent="0" algn="ctr">
              <a:buNone/>
            </a:pPr>
            <a:r>
              <a:rPr lang="ru-RU" dirty="0" smtClean="0"/>
              <a:t> «Ввиду нетерпимой далее угрозы, создавшейся для германской восточной границы вследствие массированной концентрации и подготовки всех вооруженных сил Красной Армии, Германское правительство считает себя вынужденным немедленно принять военные контрмеры».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5212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Обращение Адольфа Гитлера к  германскому народу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в 7 часов утра </a:t>
            </a:r>
            <a:r>
              <a:rPr lang="ru-RU" sz="2400" i="1" dirty="0" smtClean="0">
                <a:solidFill>
                  <a:srgbClr val="C00000"/>
                </a:solidFill>
              </a:rPr>
              <a:t>22 июня 1941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marL="90488" indent="46038" algn="ctr">
              <a:buNone/>
            </a:pPr>
            <a:r>
              <a:rPr lang="ru-RU" sz="2400" dirty="0" smtClean="0"/>
              <a:t>"Москва не только нарушила, но и постыдно предала положения нашего дружеского соглашения. И хотя до сего момента я был вынужден снова и снова хранить молчание под давлением обстоятельств, теперь пришёл момент, когда продолжать оставаться просто наблюдателем, было бы не только грехом, но и преступлением против германского народа – и  даже </a:t>
            </a:r>
            <a:r>
              <a:rPr lang="ru-RU" sz="2400" dirty="0" smtClean="0"/>
              <a:t>преступлением </a:t>
            </a:r>
            <a:r>
              <a:rPr lang="ru-RU" sz="2400" dirty="0" smtClean="0"/>
              <a:t>против всей Европы.  Сегодня 160 советских дивизий стоят на наших границах! В течение многих недель идёт постоянное нарушение этой границы от крайнего севера и до самой Румынии. Советские лётчики не считают нужным соблюдать воздушные границы; возможно, чтобы показать нам, что они уже чувствуют себя хозяевами этих территорий. В течение ночи с 17-ого на 18-ого июня 1941 года советские вооруженные отряды снова углубились на германскую территорию и возвратились обратно только после продолжительного боя.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ins.ru/wp-content/uploads/2016/05/159244-45aea628-41a3-11e3-8308-a963aeaf7bd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018" r="110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97352"/>
          </a:xfrm>
        </p:spPr>
        <p:txBody>
          <a:bodyPr>
            <a:normAutofit/>
          </a:bodyPr>
          <a:lstStyle/>
          <a:p>
            <a:pPr marL="179388" indent="-42863" algn="ctr">
              <a:buNone/>
            </a:pPr>
            <a:r>
              <a:rPr lang="ru-RU" sz="2400" dirty="0" smtClean="0"/>
              <a:t>Это всё привело нас к часу, когда для нас необходимо предпринять шаги против этого заговора между еврейскими англо-саксонскими поджигателями войны и такими же еврейскими правителями большевистского центра в Москве. </a:t>
            </a:r>
          </a:p>
          <a:p>
            <a:pPr marL="179388" indent="-42863" algn="ctr">
              <a:buNone/>
            </a:pPr>
            <a:r>
              <a:rPr lang="ru-RU" sz="2400" dirty="0" smtClean="0"/>
              <a:t>Германский народ, – в настоящее время создаётся марш, который по своей протяжённости не имеет себе аналогов в истории. Германские дивизии под командованием покорителей Норвегии, в кооперации с героями финской свободы, с их маршалом, защищают свою землю. Формации германского восточного фронта простираются от Восточной Пруссии до Карпат.</a:t>
            </a:r>
          </a:p>
          <a:p>
            <a:pPr marL="179388" indent="-42863" algn="ctr">
              <a:buNone/>
            </a:pPr>
            <a:r>
              <a:rPr lang="ru-RU" sz="2400" dirty="0" smtClean="0"/>
              <a:t>Германские и румынские солдаты объединены под командованием главы румынского государства </a:t>
            </a:r>
            <a:r>
              <a:rPr lang="ru-RU" sz="2400" dirty="0" err="1" smtClean="0"/>
              <a:t>Антонеску</a:t>
            </a:r>
            <a:r>
              <a:rPr lang="ru-RU" sz="2400" dirty="0" smtClean="0"/>
              <a:t> от берегов Прута, вдоль Дуная и до Чёрного моря. Задача этого фронта, поэтому, не защита отдельной страны, а защита всей Европы и поэтому спасение всех. </a:t>
            </a:r>
          </a:p>
          <a:p>
            <a:pPr marL="179388" indent="-42863" algn="ctr">
              <a:buNone/>
            </a:pPr>
            <a:r>
              <a:rPr lang="ru-RU" sz="2400" dirty="0" smtClean="0"/>
              <a:t>Поэтому, я решил сегодня снова вручить судьбу и будущее Германии и германского народа в руки наших солдат. И да поможет нам Бог в этом сражении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algn="ctr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498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/>
              </a:rPr>
              <a:t>Утром 22 июня московское радио передавало обычные воскресные передачи и мирную музыку. О начале войны советские граждане узнали лишь в полдень, когда по радио выступил  Вячеслав </a:t>
            </a:r>
            <a:r>
              <a:rPr lang="ru-RU" sz="2800" i="1" dirty="0" smtClean="0">
                <a:solidFill>
                  <a:srgbClr val="C00000"/>
                </a:solidFill>
              </a:rPr>
              <a:t>Молотов.</a:t>
            </a:r>
            <a:endParaRPr lang="ru-RU" sz="2800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7427168" cy="295236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kprf21.tmweb.ru/wp-content/uploads/%D0%9C%D0%BE%D0%BB%D0%BE%D1%82%D0%BE%D0%B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640871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90488" indent="46038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«Сегодня, в 4 часа утра, без предъявления каких-либо претензий к Советскому Союзу, без объявления войны, германские войска напали на нашу страну».</a:t>
            </a:r>
          </a:p>
          <a:p>
            <a:pPr marL="90488" indent="46038" algn="ctr">
              <a:buNone/>
            </a:pPr>
            <a:r>
              <a:rPr lang="ru-RU" sz="2400" dirty="0" smtClean="0"/>
              <a:t>Эта война навязана нам не германским народом, не германскими рабочими, крестьянами и интеллигенцией, страдания которых мы хорошо понимаем, а кликой кровожадных фашистских правителей Германии.</a:t>
            </a:r>
            <a:br>
              <a:rPr lang="ru-RU" sz="2400" dirty="0" smtClean="0"/>
            </a:br>
            <a:r>
              <a:rPr lang="ru-RU" sz="2400" dirty="0" smtClean="0"/>
              <a:t>Правительство Советского Союза выражает непоколебимую уверенность в том, что наши доблестные армия и флот и смелые соколы Советской авиации с честью выполнят долг перед родиной, перед советским народом, и нанесут сокрушительный удар агрессору. Правительство призывает вас, граждане и гражданки Советского Союза, ещё теснее сплотить свои ряды вокруг нашей славной большевистской партии, вокруг нашего Советского правительства, вокруг нашего великого вождя тов. Сталина.</a:t>
            </a:r>
            <a:br>
              <a:rPr lang="ru-RU" sz="2400" dirty="0" smtClean="0"/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дело правое. Враг будет разбит. </a:t>
            </a:r>
          </a:p>
          <a:p>
            <a:pPr marL="90488" indent="46038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Победа будет за нами.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effectLst/>
              </a:rPr>
              <a:t>«Такою все дышало тишиной,</a:t>
            </a:r>
            <a:br>
              <a:rPr lang="ru-RU" sz="2800" i="1" dirty="0" smtClean="0">
                <a:solidFill>
                  <a:schemeClr val="tx1"/>
                </a:solidFill>
                <a:effectLst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</a:rPr>
              <a:t>что вся земля еще спала, казалось.</a:t>
            </a:r>
            <a:br>
              <a:rPr lang="ru-RU" sz="2800" i="1" dirty="0" smtClean="0">
                <a:solidFill>
                  <a:schemeClr val="tx1"/>
                </a:solidFill>
                <a:effectLst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</a:rPr>
              <a:t>Кто знал, что между миром и войной  </a:t>
            </a:r>
            <a:br>
              <a:rPr lang="ru-RU" sz="2800" i="1" dirty="0" smtClean="0">
                <a:solidFill>
                  <a:schemeClr val="tx1"/>
                </a:solidFill>
                <a:effectLst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</a:rPr>
              <a:t> всего каких-то пять минут 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осталось</a:t>
            </a:r>
            <a:r>
              <a:rPr lang="en-US" sz="2800" i="1" dirty="0">
                <a:solidFill>
                  <a:schemeClr val="tx1"/>
                </a:solidFill>
                <a:effectLst/>
              </a:rPr>
              <a:t>!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» </a:t>
            </a:r>
            <a:endParaRPr lang="ru-RU" sz="280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22 июня 1941 года в 4 часа утра началась самая страшная война в мировой истор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94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Советские люди слушают речь В.М.Молотова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http://hram-troicy.prihod.ru/users/67/1167/editor_files/image/ad6753b83acbcb12956702a808f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347864" cy="48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hram-troicy.prihod.ru/users/67/1167/editor_files/image/4308684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56166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hram-troicy.prihod.ru/users/67/1167/editor_files/image/moscow_1941_221_5drtempj4x0kggo880gkc4s0c_ejcuplo1l0oo0sk8c40s8osc4_th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47160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Митинг на ленинградском заводе имени Кирова о начале войны, июнь 194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608416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Первые добровольцы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cs5212.vk.me/u135119901/153361513/x_e6340dc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537" y="1600200"/>
            <a:ext cx="720692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Захватчики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kackad.com/kackad/wp-content/uploads/2015/06/22_June_19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529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vestnikk.ru/uploads/posts/2014-08/1408607599_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rtofwar.ru/img/w/woroshenx_a_p/text_012520-1/mars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7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шаги по нашей земле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i.pipec.ru/20141123/97254261988022_58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202" y="1600200"/>
            <a:ext cx="691159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54868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Первые «подвиги» захватчиков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8680"/>
            <a:ext cx="9144000" cy="1148459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Немецкие солдаты добивают раненого советского снайпера.</a:t>
            </a:r>
            <a:endParaRPr lang="ru-RU" sz="2800" dirty="0"/>
          </a:p>
        </p:txBody>
      </p:sp>
      <p:pic>
        <p:nvPicPr>
          <p:cNvPr id="5" name="Содержимое 3" descr="Немецкие солдаты добивают раненого советского снайпера. Время съемки: лето 1941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69" r="56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Первые советские военнопленные под наблюдением немецких солдат направляются на запад по мосту через реку Сан .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Время съемки: 22.06.1941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Первые советские военнопленные под наблюдением немецких солдат направляются на запад по мосту через реку Сан у города Ярослав. Время съемки: 22.06.194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5"/>
            <a:ext cx="806489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беженцы.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voenpravda.ru/Sav-1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092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490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effectLst/>
              </a:rPr>
              <a:t>Ликует утро… И ясны,</a:t>
            </a:r>
            <a:br>
              <a:rPr lang="ru-RU" sz="3200" i="1" dirty="0" smtClean="0">
                <a:solidFill>
                  <a:schemeClr val="tx1"/>
                </a:solidFill>
                <a:effectLst/>
              </a:rPr>
            </a:br>
            <a:r>
              <a:rPr lang="ru-RU" sz="3200" i="1" dirty="0" smtClean="0">
                <a:solidFill>
                  <a:schemeClr val="tx1"/>
                </a:solidFill>
                <a:effectLst/>
              </a:rPr>
              <a:t>Прозрачны солнечные дали.</a:t>
            </a:r>
            <a:br>
              <a:rPr lang="ru-RU" sz="3200" i="1" dirty="0" smtClean="0">
                <a:solidFill>
                  <a:schemeClr val="tx1"/>
                </a:solidFill>
                <a:effectLst/>
              </a:rPr>
            </a:br>
            <a:r>
              <a:rPr lang="ru-RU" sz="3200" i="1" dirty="0" smtClean="0">
                <a:solidFill>
                  <a:schemeClr val="tx1"/>
                </a:solidFill>
                <a:effectLst/>
              </a:rPr>
              <a:t>Сегодня – первый день войны...</a:t>
            </a:r>
            <a:br>
              <a:rPr lang="ru-RU" sz="3200" i="1" dirty="0" smtClean="0">
                <a:solidFill>
                  <a:schemeClr val="tx1"/>
                </a:solidFill>
                <a:effectLst/>
              </a:rPr>
            </a:br>
            <a:r>
              <a:rPr lang="ru-RU" sz="3200" i="1" dirty="0" smtClean="0">
                <a:solidFill>
                  <a:schemeClr val="tx1"/>
                </a:solidFill>
                <a:effectLst/>
              </a:rPr>
              <a:t>Хоть мы о том ещё не знали.</a:t>
            </a:r>
            <a:br>
              <a:rPr lang="ru-RU" sz="3200" i="1" dirty="0" smtClean="0">
                <a:solidFill>
                  <a:schemeClr val="tx1"/>
                </a:solidFill>
                <a:effectLst/>
              </a:rPr>
            </a:br>
            <a:endParaRPr lang="ru-RU" sz="320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888432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беженцы.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Советские беженцы идут мимо брошенного танка БТ-7А. Время съемки: июнь 1941 Автор: Бауман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53650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Первые бои с советскими солдатами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sfw.so/uploads/posts/2012-04/1334478137_084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27280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Из воспоминаний </a:t>
            </a:r>
            <a:r>
              <a:rPr lang="ru-RU" sz="2800" i="1" dirty="0" err="1" smtClean="0">
                <a:solidFill>
                  <a:srgbClr val="C00000"/>
                </a:solidFill>
              </a:rPr>
              <a:t>Губерта</a:t>
            </a:r>
            <a:r>
              <a:rPr lang="ru-RU" sz="2800" i="1" dirty="0" smtClean="0">
                <a:solidFill>
                  <a:srgbClr val="C00000"/>
                </a:solidFill>
              </a:rPr>
              <a:t> Коралла, ефрейтора санитарного подразделения 17-й танковой дивизии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marL="269875" indent="-133350" algn="ctr">
              <a:buNone/>
            </a:pPr>
            <a:r>
              <a:rPr lang="ru-RU" dirty="0" smtClean="0"/>
              <a:t>"</a:t>
            </a:r>
            <a:r>
              <a:rPr lang="ru-RU" sz="4300" dirty="0" smtClean="0">
                <a:latin typeface="Arial" pitchFamily="34" charset="0"/>
                <a:cs typeface="Arial" pitchFamily="34" charset="0"/>
              </a:rPr>
              <a:t>Они сражались до последнего, даже раненые и те не подпускали нас к себе. Один русский сержант, безоружный, со страшной раной в плече, бросился на наших с саперной лопаткой, но его тут же пристрелили. Безумие, самое настоящее безумие. Они дрались, как звери, - и погибали десятками".</a:t>
            </a:r>
            <a:r>
              <a:rPr lang="ru-RU" sz="4300" dirty="0" smtClean="0"/>
              <a:t/>
            </a:r>
            <a:br>
              <a:rPr lang="ru-RU" sz="4300" dirty="0" smtClean="0"/>
            </a:br>
            <a:endParaRPr lang="ru-RU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Надпись на табличке по-немецки гласит: «Здесь покоится неизвестный русский солдат».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огила советского солдата. Надпись на табличке по-немецки гласит: «Здесь покоится неизвестный русский солдат». Возможно, павший боец был похоронен своими, так в нижней части таблички можно разобрать по-русски слово «Здесь...». Немцы почему-то сделали надпись на своем языке. Фото немецкое, место съемки — предположительно Смоленская область, август 1941 года. Время съемки: лето 194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00200"/>
            <a:ext cx="374441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Autofit/>
          </a:bodyPr>
          <a:lstStyle/>
          <a:p>
            <a:pPr marL="90488" indent="46038">
              <a:buNone/>
            </a:pPr>
            <a:r>
              <a:rPr lang="ru-RU" sz="4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Ганс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Беккер: </a:t>
            </a:r>
          </a:p>
          <a:p>
            <a:pPr marL="90488" indent="46038">
              <a:buNone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«На Восточном фронте мне повстречались люди, которых можно назвать особой расой. Уже первая атака обернулась сражением не на жизнь, а на смерть».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/>
              </a:rPr>
              <a:t>Осознание</a:t>
            </a:r>
            <a:r>
              <a:rPr lang="en-US" i="1" dirty="0" smtClean="0">
                <a:solidFill>
                  <a:srgbClr val="FF0000"/>
                </a:solidFill>
                <a:effectLst/>
              </a:rPr>
              <a:t>?</a:t>
            </a:r>
            <a:endParaRPr lang="ru-RU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Содержимое 3" descr="http://ic.pics.livejournal.com/cczy/15000107/361389/361389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Артиллерист противотанкового орудия Иоганн </a:t>
            </a:r>
            <a:r>
              <a:rPr lang="ru-RU" sz="2800" i="1" dirty="0" err="1" smtClean="0">
                <a:solidFill>
                  <a:srgbClr val="FF0000"/>
                </a:solidFill>
              </a:rPr>
              <a:t>Данцер</a:t>
            </a:r>
            <a:r>
              <a:rPr lang="ru-RU" sz="2800" i="1" dirty="0" smtClean="0">
                <a:solidFill>
                  <a:srgbClr val="FF0000"/>
                </a:solidFill>
              </a:rPr>
              <a:t> вспоминает: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46038">
              <a:buNone/>
            </a:pPr>
            <a:r>
              <a:rPr lang="ru-RU" sz="3200" dirty="0" smtClean="0"/>
              <a:t>«В самый первый день, едва только мы пошли в атаку, как один из наших застрелился из своего же оружия. Зажав винтовку между колен, он вставил ствол в рот и надавил на спуск. Так для него окончилась война и все связанные с ней ужасы».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Вспоминает Эрих </a:t>
            </a:r>
            <a:r>
              <a:rPr lang="ru-RU" sz="2800" i="1" dirty="0" err="1" smtClean="0">
                <a:solidFill>
                  <a:srgbClr val="FF0000"/>
                </a:solidFill>
              </a:rPr>
              <a:t>Менде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</a:rPr>
              <a:t>обер-лейтенант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из 8-й </a:t>
            </a:r>
            <a:r>
              <a:rPr lang="ru-RU" sz="2800" i="1" dirty="0" err="1" smtClean="0">
                <a:solidFill>
                  <a:srgbClr val="FF0000"/>
                </a:solidFill>
              </a:rPr>
              <a:t>силезской</a:t>
            </a:r>
            <a:r>
              <a:rPr lang="ru-RU" sz="2800" i="1" dirty="0" smtClean="0">
                <a:solidFill>
                  <a:srgbClr val="FF0000"/>
                </a:solidFill>
              </a:rPr>
              <a:t> пехотной дивизии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-42863">
              <a:buNone/>
            </a:pPr>
            <a:r>
              <a:rPr lang="ru-RU" sz="3200" dirty="0" smtClean="0"/>
              <a:t>«Мой командир был в два раза старше меня, и ему уже приходилось сражаться с русскими под Нарвой в 1917 году, когда он был в звании лейтенанта. «Здесь, на этих бескрайних просторах, мы найдем свою смерть, как Наполеон», - не скрывал он пессимизма... </a:t>
            </a:r>
            <a:r>
              <a:rPr lang="ru-RU" sz="3200" dirty="0" err="1" smtClean="0"/>
              <a:t>Менде</a:t>
            </a:r>
            <a:r>
              <a:rPr lang="ru-RU" sz="3200" dirty="0" smtClean="0"/>
              <a:t>, запомните этот час, он знаменует конец прежней Германии».</a:t>
            </a:r>
          </a:p>
          <a:p>
            <a:pPr marL="179388" indent="-42863">
              <a:buNone/>
            </a:pPr>
            <a:r>
              <a:rPr lang="ru-RU" sz="3200" b="1" dirty="0" smtClean="0"/>
              <a:t>21.06.1941 год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/>
              </a:rPr>
              <a:t>До салюта Победы осталось </a:t>
            </a:r>
            <a:br>
              <a:rPr lang="ru-RU" i="1" dirty="0" smtClean="0">
                <a:solidFill>
                  <a:srgbClr val="FF0000"/>
                </a:solidFill>
                <a:effectLst/>
              </a:rPr>
            </a:br>
            <a:r>
              <a:rPr lang="ru-RU" sz="6700" i="1" dirty="0" smtClean="0">
                <a:solidFill>
                  <a:srgbClr val="FF0000"/>
                </a:solidFill>
                <a:effectLst/>
              </a:rPr>
              <a:t>1417</a:t>
            </a:r>
            <a:r>
              <a:rPr lang="ru-RU" i="1" dirty="0" smtClean="0">
                <a:solidFill>
                  <a:srgbClr val="FF0000"/>
                </a:solidFill>
                <a:effectLst/>
              </a:rPr>
              <a:t> дней</a:t>
            </a:r>
            <a:endParaRPr lang="ru-RU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Содержимое 3" descr="Празднование победы на Красной площади в Москве. Фейерверки, артиллерийский салют и иллюминация 9 мая 1945 год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037" y="1600200"/>
            <a:ext cx="666592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90266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Июнь. Тогда ещё не знали мы,</a:t>
            </a:r>
            <a:b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школьных вечеров шагая,</a:t>
            </a:r>
            <a:b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завтра будет первый день войны</a:t>
            </a:r>
            <a:b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кончится она лишь в 45-м, в мае.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http://coppoka.ru/wp-content/uploads/2010/05/klas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495800" cy="333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maxpark.com/static/u/article_image/14/06/21/tmpvwmLgL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36912"/>
            <a:ext cx="4495800" cy="325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Наши </a:t>
            </a:r>
            <a:r>
              <a:rPr lang="ru-RU" sz="2800" i="1" dirty="0" smtClean="0">
                <a:solidFill>
                  <a:schemeClr val="tx1"/>
                </a:solidFill>
              </a:rPr>
              <a:t>пограничники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утром </a:t>
            </a:r>
            <a:r>
              <a:rPr lang="ru-RU" sz="2800" i="1" dirty="0" smtClean="0">
                <a:solidFill>
                  <a:schemeClr val="tx1"/>
                </a:solidFill>
              </a:rPr>
              <a:t>22 июня 1941 </a:t>
            </a:r>
            <a:r>
              <a:rPr lang="ru-RU" sz="2800" i="1" dirty="0" smtClean="0">
                <a:solidFill>
                  <a:schemeClr val="tx1"/>
                </a:solidFill>
              </a:rPr>
              <a:t>года. </a:t>
            </a:r>
            <a:r>
              <a:rPr lang="ru-RU" sz="2800" i="1" dirty="0">
                <a:solidFill>
                  <a:schemeClr val="tx1"/>
                </a:solidFill>
              </a:rPr>
              <a:t>И</a:t>
            </a:r>
            <a:r>
              <a:rPr lang="ru-RU" sz="2800" i="1" dirty="0" smtClean="0">
                <a:solidFill>
                  <a:schemeClr val="tx1"/>
                </a:solidFill>
              </a:rPr>
              <a:t>менно </a:t>
            </a:r>
            <a:r>
              <a:rPr lang="ru-RU" sz="2800" i="1" dirty="0" smtClean="0">
                <a:solidFill>
                  <a:schemeClr val="tx1"/>
                </a:solidFill>
              </a:rPr>
              <a:t>они первыми встретили натиск гитлеровских войск.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Наши пограничники. Утром 22 июня 1941 года именно они первыми встретили натиск гитлеровских войск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954212"/>
            <a:ext cx="5753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30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Немецкие генералы за 15 мин до нападения на СССР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Немецкие генералы за 15 мин до нападения на СССР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225" y="1600200"/>
            <a:ext cx="73735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Начало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Ранним утром 22 июня 1941 года после артиллерийской и авиационной подготовки немецкие войска перешли границу СССР.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Немецкие солдаты пересекают государственную границу СССР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Немецкие солдаты пересекают государственную границу СССР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612" y="1600200"/>
            <a:ext cx="348277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Налет немецкой авиации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hram-troicy.prihod.ru/users/67/1167/editor_files/image/9bf14038acf5804f55e8e2834f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87525"/>
            <a:ext cx="5715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790</TotalTime>
  <Words>889</Words>
  <Application>Microsoft Office PowerPoint</Application>
  <PresentationFormat>Экран (4:3)</PresentationFormat>
  <Paragraphs>50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День памяти и скорби</vt:lpstr>
      <vt:lpstr>«Такою все дышало тишиной, что вся земля еще спала, казалось. Кто знал, что между миром и войной    всего каких-то пять минут осталось!» </vt:lpstr>
      <vt:lpstr>Ликует утро… И ясны, Прозрачны солнечные дали. Сегодня – первый день войны... Хоть мы о том ещё не знали. </vt:lpstr>
      <vt:lpstr>Июнь. Тогда ещё не знали мы, Со школьных вечеров шагая, Что завтра будет первый день войны А кончится она лишь в 45-м, в мае. </vt:lpstr>
      <vt:lpstr>Наши пограничники утром 22 июня 1941 года. Именно они первыми встретили натиск гитлеровских войск. </vt:lpstr>
      <vt:lpstr>Немецкие генералы за 15 мин до нападения на СССР </vt:lpstr>
      <vt:lpstr>Начало</vt:lpstr>
      <vt:lpstr>Немецкие солдаты пересекают государственную границу СССР</vt:lpstr>
      <vt:lpstr>Налет немецкой авиации</vt:lpstr>
      <vt:lpstr>За первые 8 часов войны советская авиация потеряла 1200 самолётов, из них около 900 были потеряны на земле (бомбардировке подверглись 66 аэродромов). </vt:lpstr>
      <vt:lpstr>Немецко-фашистские войска переправляются через р.Буг</vt:lpstr>
      <vt:lpstr>Первый день войны.  На мосту в Перемышле</vt:lpstr>
      <vt:lpstr>Бой немецких ударных частей в районе Бреста </vt:lpstr>
      <vt:lpstr>Объявление войны</vt:lpstr>
      <vt:lpstr>Обращение Адольфа Гитлера к  германскому народу  в 7 часов утра 22 июня 1941</vt:lpstr>
      <vt:lpstr>Презентация PowerPoint</vt:lpstr>
      <vt:lpstr>Презентация PowerPoint</vt:lpstr>
      <vt:lpstr>Утром 22 июня московское радио передавало обычные воскресные передачи и мирную музыку. О начале войны советские граждане узнали лишь в полдень, когда по радио выступил  Вячеслав Молотов.</vt:lpstr>
      <vt:lpstr>Презентация PowerPoint</vt:lpstr>
      <vt:lpstr>Советские люди слушают речь В.М.Молотова</vt:lpstr>
      <vt:lpstr>Презентация PowerPoint</vt:lpstr>
      <vt:lpstr>Первые добровольцы</vt:lpstr>
      <vt:lpstr>Захватчики</vt:lpstr>
      <vt:lpstr>Презентация PowerPoint</vt:lpstr>
      <vt:lpstr>Презентация PowerPoint</vt:lpstr>
      <vt:lpstr>Первые шаги по нашей земле</vt:lpstr>
      <vt:lpstr>Первые «подвиги» захватчиков</vt:lpstr>
      <vt:lpstr>Первые советские военнопленные под наблюдением немецких солдат направляются на запад по мосту через реку Сан .  Время съемки: 22.06.1941</vt:lpstr>
      <vt:lpstr>Первые беженцы.</vt:lpstr>
      <vt:lpstr>Первые беженцы.</vt:lpstr>
      <vt:lpstr>Первые бои с советскими солдатами</vt:lpstr>
      <vt:lpstr>Из воспоминаний Губерта Коралла, ефрейтора санитарного подразделения 17-й танковой дивизии</vt:lpstr>
      <vt:lpstr>Надпись на табличке по-немецки гласит: «Здесь покоится неизвестный русский солдат». </vt:lpstr>
      <vt:lpstr>Презентация PowerPoint</vt:lpstr>
      <vt:lpstr>Осознание?</vt:lpstr>
      <vt:lpstr>Артиллерист противотанкового орудия Иоганн Данцер вспоминает: </vt:lpstr>
      <vt:lpstr>Вспоминает Эрих Менде, обер-лейтенант  из 8-й силезской пехотной дивизии</vt:lpstr>
      <vt:lpstr>До салюта Победы осталось  1417 дней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Власова</dc:creator>
  <cp:lastModifiedBy>Lenovo</cp:lastModifiedBy>
  <cp:revision>63</cp:revision>
  <dcterms:created xsi:type="dcterms:W3CDTF">2016-06-21T12:40:29Z</dcterms:created>
  <dcterms:modified xsi:type="dcterms:W3CDTF">2020-05-28T10:17:29Z</dcterms:modified>
</cp:coreProperties>
</file>