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84" r:id="rId3"/>
  </p:sldMasterIdLst>
  <p:notesMasterIdLst>
    <p:notesMasterId r:id="rId29"/>
  </p:notesMasterIdLst>
  <p:handoutMasterIdLst>
    <p:handoutMasterId r:id="rId30"/>
  </p:handoutMasterIdLst>
  <p:sldIdLst>
    <p:sldId id="363" r:id="rId4"/>
    <p:sldId id="269" r:id="rId5"/>
    <p:sldId id="296" r:id="rId6"/>
    <p:sldId id="374" r:id="rId7"/>
    <p:sldId id="375" r:id="rId8"/>
    <p:sldId id="278" r:id="rId9"/>
    <p:sldId id="362" r:id="rId10"/>
    <p:sldId id="332" r:id="rId11"/>
    <p:sldId id="334" r:id="rId12"/>
    <p:sldId id="347" r:id="rId13"/>
    <p:sldId id="365" r:id="rId14"/>
    <p:sldId id="297" r:id="rId15"/>
    <p:sldId id="364" r:id="rId16"/>
    <p:sldId id="367" r:id="rId17"/>
    <p:sldId id="352" r:id="rId18"/>
    <p:sldId id="282" r:id="rId19"/>
    <p:sldId id="338" r:id="rId20"/>
    <p:sldId id="370" r:id="rId21"/>
    <p:sldId id="341" r:id="rId22"/>
    <p:sldId id="358" r:id="rId23"/>
    <p:sldId id="291" r:id="rId24"/>
    <p:sldId id="369" r:id="rId25"/>
    <p:sldId id="372" r:id="rId26"/>
    <p:sldId id="373" r:id="rId27"/>
    <p:sldId id="268" r:id="rId2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DFF"/>
    <a:srgbClr val="0000FF"/>
    <a:srgbClr val="0066FF"/>
    <a:srgbClr val="0000CC"/>
    <a:srgbClr val="E1FFFF"/>
    <a:srgbClr val="60140C"/>
    <a:srgbClr val="FDCD77"/>
    <a:srgbClr val="F98817"/>
    <a:srgbClr val="FF6600"/>
    <a:srgbClr val="F7C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 autoAdjust="0"/>
    <p:restoredTop sz="82293" autoAdjust="0"/>
  </p:normalViewPr>
  <p:slideViewPr>
    <p:cSldViewPr>
      <p:cViewPr varScale="1">
        <p:scale>
          <a:sx n="72" d="100"/>
          <a:sy n="72" d="100"/>
        </p:scale>
        <p:origin x="19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D84C14-B563-4A05-9CA2-D668A781CE6B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3253B1-CA6E-4BD0-A00D-05BA874340C8}">
      <dgm:prSet phldrT="[Текст]"/>
      <dgm:spPr/>
      <dgm:t>
        <a:bodyPr/>
        <a:lstStyle/>
        <a:p>
          <a:r>
            <a:rPr lang="ru-RU" b="1" dirty="0" smtClean="0">
              <a:cs typeface="Browallia New" panose="020B0604020202020204" pitchFamily="34" charset="-34"/>
            </a:rPr>
            <a:t>Производственная практика проходит на рабочих местах с оплатой труда</a:t>
          </a:r>
          <a:endParaRPr lang="ru-RU" dirty="0"/>
        </a:p>
      </dgm:t>
    </dgm:pt>
    <dgm:pt modelId="{CA594A30-5D54-4001-A685-81EB977F8C87}" type="parTrans" cxnId="{3A2C062B-AF6D-415B-AAB0-759302F1690B}">
      <dgm:prSet/>
      <dgm:spPr/>
      <dgm:t>
        <a:bodyPr/>
        <a:lstStyle/>
        <a:p>
          <a:endParaRPr lang="ru-RU"/>
        </a:p>
      </dgm:t>
    </dgm:pt>
    <dgm:pt modelId="{D5D145C4-DF8C-49B5-8EB6-52BE3E9EF650}" type="sibTrans" cxnId="{3A2C062B-AF6D-415B-AAB0-759302F1690B}">
      <dgm:prSet/>
      <dgm:spPr/>
      <dgm:t>
        <a:bodyPr/>
        <a:lstStyle/>
        <a:p>
          <a:endParaRPr lang="ru-RU"/>
        </a:p>
      </dgm:t>
    </dgm:pt>
    <dgm:pt modelId="{48B3E4B0-A0C9-4201-9CD3-634F39D662A7}">
      <dgm:prSet phldrT="[Текст]"/>
      <dgm:spPr/>
      <dgm:t>
        <a:bodyPr/>
        <a:lstStyle/>
        <a:p>
          <a:r>
            <a:rPr lang="ru-RU" b="1" smtClean="0">
              <a:cs typeface="Browallia New" panose="020B0604020202020204" pitchFamily="34" charset="-34"/>
            </a:rPr>
            <a:t>Именная стипендия А.А. Козицына</a:t>
          </a:r>
          <a:endParaRPr lang="ru-RU" dirty="0"/>
        </a:p>
      </dgm:t>
    </dgm:pt>
    <dgm:pt modelId="{DEBA6E99-1248-4F73-A709-958B50A0BFD3}" type="parTrans" cxnId="{F9DB2B4A-F7BB-4527-9C67-3BD9B72AF12B}">
      <dgm:prSet/>
      <dgm:spPr/>
      <dgm:t>
        <a:bodyPr/>
        <a:lstStyle/>
        <a:p>
          <a:endParaRPr lang="ru-RU"/>
        </a:p>
      </dgm:t>
    </dgm:pt>
    <dgm:pt modelId="{C9F5F37E-2C5F-49F2-9227-95065B2DE43D}" type="sibTrans" cxnId="{F9DB2B4A-F7BB-4527-9C67-3BD9B72AF12B}">
      <dgm:prSet/>
      <dgm:spPr/>
      <dgm:t>
        <a:bodyPr/>
        <a:lstStyle/>
        <a:p>
          <a:endParaRPr lang="ru-RU"/>
        </a:p>
      </dgm:t>
    </dgm:pt>
    <dgm:pt modelId="{7FC99D49-9138-4FC1-9AC3-C73A98523781}">
      <dgm:prSet phldrT="[Текст]"/>
      <dgm:spPr/>
      <dgm:t>
        <a:bodyPr/>
        <a:lstStyle/>
        <a:p>
          <a:r>
            <a:rPr lang="ru-RU" b="1" smtClean="0">
              <a:cs typeface="Browallia New" panose="020B0604020202020204" pitchFamily="34" charset="-34"/>
            </a:rPr>
            <a:t>Целевое обучение по востребованным специальностям</a:t>
          </a:r>
          <a:endParaRPr lang="ru-RU" dirty="0"/>
        </a:p>
      </dgm:t>
    </dgm:pt>
    <dgm:pt modelId="{9796096C-6D3C-4EB8-ABF7-E772DAB24F96}" type="parTrans" cxnId="{270E80C1-3504-4DF1-A4C3-01C9CC4C2FC5}">
      <dgm:prSet/>
      <dgm:spPr/>
      <dgm:t>
        <a:bodyPr/>
        <a:lstStyle/>
        <a:p>
          <a:endParaRPr lang="ru-RU"/>
        </a:p>
      </dgm:t>
    </dgm:pt>
    <dgm:pt modelId="{EC1A347A-EDDE-40A5-B704-6D0AA90642F9}" type="sibTrans" cxnId="{270E80C1-3504-4DF1-A4C3-01C9CC4C2FC5}">
      <dgm:prSet/>
      <dgm:spPr/>
      <dgm:t>
        <a:bodyPr/>
        <a:lstStyle/>
        <a:p>
          <a:endParaRPr lang="ru-RU"/>
        </a:p>
      </dgm:t>
    </dgm:pt>
    <dgm:pt modelId="{5C0B5665-C728-4E9A-A499-84E734CF5DBB}">
      <dgm:prSet/>
      <dgm:spPr/>
      <dgm:t>
        <a:bodyPr/>
        <a:lstStyle/>
        <a:p>
          <a:r>
            <a:rPr lang="ru-RU" b="1" smtClean="0">
              <a:cs typeface="Browallia New" panose="020B0604020202020204" pitchFamily="34" charset="-34"/>
            </a:rPr>
            <a:t>Дополнительная стипендия отличникам учёбы от предприятий </a:t>
          </a:r>
          <a:endParaRPr lang="ru-RU" dirty="0"/>
        </a:p>
      </dgm:t>
    </dgm:pt>
    <dgm:pt modelId="{8CD2D23C-AF42-440B-ACE5-C83F451936D8}" type="parTrans" cxnId="{053032EC-A6E6-434A-ACEA-7297873110E3}">
      <dgm:prSet/>
      <dgm:spPr/>
      <dgm:t>
        <a:bodyPr/>
        <a:lstStyle/>
        <a:p>
          <a:endParaRPr lang="ru-RU"/>
        </a:p>
      </dgm:t>
    </dgm:pt>
    <dgm:pt modelId="{14093950-2AF3-40E1-9E21-B6D0FD2DB03B}" type="sibTrans" cxnId="{053032EC-A6E6-434A-ACEA-7297873110E3}">
      <dgm:prSet/>
      <dgm:spPr/>
      <dgm:t>
        <a:bodyPr/>
        <a:lstStyle/>
        <a:p>
          <a:endParaRPr lang="ru-RU"/>
        </a:p>
      </dgm:t>
    </dgm:pt>
    <dgm:pt modelId="{3C81BED0-DBF7-4FCA-BE2E-B49B313934A0}">
      <dgm:prSet/>
      <dgm:spPr/>
      <dgm:t>
        <a:bodyPr/>
        <a:lstStyle/>
        <a:p>
          <a:r>
            <a:rPr lang="ru-RU" b="1" smtClean="0">
              <a:cs typeface="Browallia New" panose="020B0604020202020204" pitchFamily="34" charset="-34"/>
            </a:rPr>
            <a:t>Трудоустройство, стажировка на предприятиях </a:t>
          </a:r>
          <a:endParaRPr lang="ru-RU" b="1" dirty="0">
            <a:cs typeface="Browallia New" panose="020B0604020202020204" pitchFamily="34" charset="-34"/>
          </a:endParaRPr>
        </a:p>
      </dgm:t>
    </dgm:pt>
    <dgm:pt modelId="{C653D265-D237-4F13-9543-F81D1D1D7783}" type="parTrans" cxnId="{0CEEF679-C036-4CFC-BBE9-72E169331FA9}">
      <dgm:prSet/>
      <dgm:spPr/>
      <dgm:t>
        <a:bodyPr/>
        <a:lstStyle/>
        <a:p>
          <a:endParaRPr lang="ru-RU"/>
        </a:p>
      </dgm:t>
    </dgm:pt>
    <dgm:pt modelId="{F29734D7-4EEC-4845-BDA2-386A0D5497DB}" type="sibTrans" cxnId="{0CEEF679-C036-4CFC-BBE9-72E169331FA9}">
      <dgm:prSet/>
      <dgm:spPr/>
      <dgm:t>
        <a:bodyPr/>
        <a:lstStyle/>
        <a:p>
          <a:endParaRPr lang="ru-RU"/>
        </a:p>
      </dgm:t>
    </dgm:pt>
    <dgm:pt modelId="{AD5D2E9D-B2E7-403E-B300-971DEEE7B480}">
      <dgm:prSet/>
      <dgm:spPr/>
      <dgm:t>
        <a:bodyPr/>
        <a:lstStyle/>
        <a:p>
          <a:r>
            <a:rPr lang="ru-RU" b="1" smtClean="0"/>
            <a:t>Гарантированный, расширенный социальный пакет при трудоустройстве</a:t>
          </a:r>
          <a:endParaRPr lang="ru-RU" b="1" dirty="0"/>
        </a:p>
      </dgm:t>
    </dgm:pt>
    <dgm:pt modelId="{AF3E728A-DE53-41CB-A45B-0A65F7A23C81}" type="parTrans" cxnId="{09D1746F-9C49-48BB-89A6-C04C1F1B468A}">
      <dgm:prSet/>
      <dgm:spPr/>
      <dgm:t>
        <a:bodyPr/>
        <a:lstStyle/>
        <a:p>
          <a:endParaRPr lang="ru-RU"/>
        </a:p>
      </dgm:t>
    </dgm:pt>
    <dgm:pt modelId="{BBB34973-3AE4-4B3C-8D4B-38679516D384}" type="sibTrans" cxnId="{09D1746F-9C49-48BB-89A6-C04C1F1B468A}">
      <dgm:prSet/>
      <dgm:spPr/>
      <dgm:t>
        <a:bodyPr/>
        <a:lstStyle/>
        <a:p>
          <a:endParaRPr lang="ru-RU"/>
        </a:p>
      </dgm:t>
    </dgm:pt>
    <dgm:pt modelId="{62EE6F12-D0AD-4C22-A246-4E7E0DD1C5A9}" type="pres">
      <dgm:prSet presAssocID="{71D84C14-B563-4A05-9CA2-D668A781CE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0D55EF7-D245-4ABA-8740-1C69339D4FF3}" type="pres">
      <dgm:prSet presAssocID="{71D84C14-B563-4A05-9CA2-D668A781CE6B}" presName="Name1" presStyleCnt="0"/>
      <dgm:spPr/>
    </dgm:pt>
    <dgm:pt modelId="{FBC6C552-3556-471E-93DF-4558CC608BC6}" type="pres">
      <dgm:prSet presAssocID="{71D84C14-B563-4A05-9CA2-D668A781CE6B}" presName="cycle" presStyleCnt="0"/>
      <dgm:spPr/>
    </dgm:pt>
    <dgm:pt modelId="{1500DF1A-FF37-42F8-8387-1E68A8621F6B}" type="pres">
      <dgm:prSet presAssocID="{71D84C14-B563-4A05-9CA2-D668A781CE6B}" presName="srcNode" presStyleLbl="node1" presStyleIdx="0" presStyleCnt="6"/>
      <dgm:spPr/>
    </dgm:pt>
    <dgm:pt modelId="{6009DD35-8E1B-49B1-A6B2-3E0982C89412}" type="pres">
      <dgm:prSet presAssocID="{71D84C14-B563-4A05-9CA2-D668A781CE6B}" presName="conn" presStyleLbl="parChTrans1D2" presStyleIdx="0" presStyleCnt="1"/>
      <dgm:spPr/>
      <dgm:t>
        <a:bodyPr/>
        <a:lstStyle/>
        <a:p>
          <a:endParaRPr lang="ru-RU"/>
        </a:p>
      </dgm:t>
    </dgm:pt>
    <dgm:pt modelId="{3004F527-C03A-4C50-8572-D19318E03E2A}" type="pres">
      <dgm:prSet presAssocID="{71D84C14-B563-4A05-9CA2-D668A781CE6B}" presName="extraNode" presStyleLbl="node1" presStyleIdx="0" presStyleCnt="6"/>
      <dgm:spPr/>
    </dgm:pt>
    <dgm:pt modelId="{64CA1D92-C80B-4F01-A333-C181413E241D}" type="pres">
      <dgm:prSet presAssocID="{71D84C14-B563-4A05-9CA2-D668A781CE6B}" presName="dstNode" presStyleLbl="node1" presStyleIdx="0" presStyleCnt="6"/>
      <dgm:spPr/>
    </dgm:pt>
    <dgm:pt modelId="{9BE9E2EA-AAB3-432B-999D-443B524BB71A}" type="pres">
      <dgm:prSet presAssocID="{373253B1-CA6E-4BD0-A00D-05BA874340C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A4CD9-67D2-4860-801F-12434D16DBB2}" type="pres">
      <dgm:prSet presAssocID="{373253B1-CA6E-4BD0-A00D-05BA874340C8}" presName="accent_1" presStyleCnt="0"/>
      <dgm:spPr/>
    </dgm:pt>
    <dgm:pt modelId="{42AD0A5F-B77B-48C4-AC58-A39EFA67AF9A}" type="pres">
      <dgm:prSet presAssocID="{373253B1-CA6E-4BD0-A00D-05BA874340C8}" presName="accentRepeatNode" presStyleLbl="solidFgAcc1" presStyleIdx="0" presStyleCnt="6" custScaleX="70638" custScaleY="70638"/>
      <dgm:spPr/>
    </dgm:pt>
    <dgm:pt modelId="{19812E6C-1ABC-4BA9-A5F7-881841679DC2}" type="pres">
      <dgm:prSet presAssocID="{48B3E4B0-A0C9-4201-9CD3-634F39D662A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27441-1BAE-4744-9682-C89BF3D13B96}" type="pres">
      <dgm:prSet presAssocID="{48B3E4B0-A0C9-4201-9CD3-634F39D662A7}" presName="accent_2" presStyleCnt="0"/>
      <dgm:spPr/>
    </dgm:pt>
    <dgm:pt modelId="{141EB9BD-C3AC-4643-A417-E340B4C9B308}" type="pres">
      <dgm:prSet presAssocID="{48B3E4B0-A0C9-4201-9CD3-634F39D662A7}" presName="accentRepeatNode" presStyleLbl="solidFgAcc1" presStyleIdx="1" presStyleCnt="6" custScaleX="70638" custScaleY="70638"/>
      <dgm:spPr/>
    </dgm:pt>
    <dgm:pt modelId="{95E836B3-6247-40A2-BB01-DFA88E44E2AC}" type="pres">
      <dgm:prSet presAssocID="{7FC99D49-9138-4FC1-9AC3-C73A9852378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C82F9-14B8-49AC-BD67-3416E4CFA6B5}" type="pres">
      <dgm:prSet presAssocID="{7FC99D49-9138-4FC1-9AC3-C73A98523781}" presName="accent_3" presStyleCnt="0"/>
      <dgm:spPr/>
    </dgm:pt>
    <dgm:pt modelId="{90EA2F14-0D34-47CF-BD05-B0EDE166D816}" type="pres">
      <dgm:prSet presAssocID="{7FC99D49-9138-4FC1-9AC3-C73A98523781}" presName="accentRepeatNode" presStyleLbl="solidFgAcc1" presStyleIdx="2" presStyleCnt="6" custScaleX="70638" custScaleY="70638"/>
      <dgm:spPr/>
    </dgm:pt>
    <dgm:pt modelId="{D32A4109-6264-4DF0-A0B9-628E70E21139}" type="pres">
      <dgm:prSet presAssocID="{AD5D2E9D-B2E7-403E-B300-971DEEE7B48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530F8-551D-4754-93D5-67B7EAB9D12D}" type="pres">
      <dgm:prSet presAssocID="{AD5D2E9D-B2E7-403E-B300-971DEEE7B480}" presName="accent_4" presStyleCnt="0"/>
      <dgm:spPr/>
    </dgm:pt>
    <dgm:pt modelId="{59830B5E-3F07-435C-9AAC-6400ACE29939}" type="pres">
      <dgm:prSet presAssocID="{AD5D2E9D-B2E7-403E-B300-971DEEE7B480}" presName="accentRepeatNode" presStyleLbl="solidFgAcc1" presStyleIdx="3" presStyleCnt="6" custScaleX="70638" custScaleY="70638"/>
      <dgm:spPr/>
    </dgm:pt>
    <dgm:pt modelId="{CEF19F92-5BBB-4790-888A-F99488D3C94E}" type="pres">
      <dgm:prSet presAssocID="{3C81BED0-DBF7-4FCA-BE2E-B49B313934A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E964C-12F7-4E2C-B601-498EA113C01C}" type="pres">
      <dgm:prSet presAssocID="{3C81BED0-DBF7-4FCA-BE2E-B49B313934A0}" presName="accent_5" presStyleCnt="0"/>
      <dgm:spPr/>
    </dgm:pt>
    <dgm:pt modelId="{739A5699-E7E8-449A-B8E5-F921A05F0BAF}" type="pres">
      <dgm:prSet presAssocID="{3C81BED0-DBF7-4FCA-BE2E-B49B313934A0}" presName="accentRepeatNode" presStyleLbl="solidFgAcc1" presStyleIdx="4" presStyleCnt="6" custScaleX="70638" custScaleY="70638"/>
      <dgm:spPr/>
    </dgm:pt>
    <dgm:pt modelId="{FF0C64F2-645B-4409-BA9A-9DC9E77E1D98}" type="pres">
      <dgm:prSet presAssocID="{5C0B5665-C728-4E9A-A499-84E734CF5DB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C002C-CD0A-45DD-8560-1FA568301B5C}" type="pres">
      <dgm:prSet presAssocID="{5C0B5665-C728-4E9A-A499-84E734CF5DBB}" presName="accent_6" presStyleCnt="0"/>
      <dgm:spPr/>
    </dgm:pt>
    <dgm:pt modelId="{0DE1B746-DE0A-444F-B7AA-22627003CAD7}" type="pres">
      <dgm:prSet presAssocID="{5C0B5665-C728-4E9A-A499-84E734CF5DBB}" presName="accentRepeatNode" presStyleLbl="solidFgAcc1" presStyleIdx="5" presStyleCnt="6" custScaleX="70638" custScaleY="70638"/>
      <dgm:spPr/>
    </dgm:pt>
  </dgm:ptLst>
  <dgm:cxnLst>
    <dgm:cxn modelId="{85811AC1-3E70-4B47-8845-E431E180B17E}" type="presOf" srcId="{5C0B5665-C728-4E9A-A499-84E734CF5DBB}" destId="{FF0C64F2-645B-4409-BA9A-9DC9E77E1D98}" srcOrd="0" destOrd="0" presId="urn:microsoft.com/office/officeart/2008/layout/VerticalCurvedList"/>
    <dgm:cxn modelId="{09D1746F-9C49-48BB-89A6-C04C1F1B468A}" srcId="{71D84C14-B563-4A05-9CA2-D668A781CE6B}" destId="{AD5D2E9D-B2E7-403E-B300-971DEEE7B480}" srcOrd="3" destOrd="0" parTransId="{AF3E728A-DE53-41CB-A45B-0A65F7A23C81}" sibTransId="{BBB34973-3AE4-4B3C-8D4B-38679516D384}"/>
    <dgm:cxn modelId="{C32F60C9-8BE0-497F-B04F-BA09EE336E70}" type="presOf" srcId="{71D84C14-B563-4A05-9CA2-D668A781CE6B}" destId="{62EE6F12-D0AD-4C22-A246-4E7E0DD1C5A9}" srcOrd="0" destOrd="0" presId="urn:microsoft.com/office/officeart/2008/layout/VerticalCurvedList"/>
    <dgm:cxn modelId="{0CEEF679-C036-4CFC-BBE9-72E169331FA9}" srcId="{71D84C14-B563-4A05-9CA2-D668A781CE6B}" destId="{3C81BED0-DBF7-4FCA-BE2E-B49B313934A0}" srcOrd="4" destOrd="0" parTransId="{C653D265-D237-4F13-9543-F81D1D1D7783}" sibTransId="{F29734D7-4EEC-4845-BDA2-386A0D5497DB}"/>
    <dgm:cxn modelId="{3A2C062B-AF6D-415B-AAB0-759302F1690B}" srcId="{71D84C14-B563-4A05-9CA2-D668A781CE6B}" destId="{373253B1-CA6E-4BD0-A00D-05BA874340C8}" srcOrd="0" destOrd="0" parTransId="{CA594A30-5D54-4001-A685-81EB977F8C87}" sibTransId="{D5D145C4-DF8C-49B5-8EB6-52BE3E9EF650}"/>
    <dgm:cxn modelId="{446872D7-B1A5-43CB-8783-8EDBCB21CE05}" type="presOf" srcId="{7FC99D49-9138-4FC1-9AC3-C73A98523781}" destId="{95E836B3-6247-40A2-BB01-DFA88E44E2AC}" srcOrd="0" destOrd="0" presId="urn:microsoft.com/office/officeart/2008/layout/VerticalCurvedList"/>
    <dgm:cxn modelId="{88AEDAD9-5677-47A1-AE62-E92359840282}" type="presOf" srcId="{D5D145C4-DF8C-49B5-8EB6-52BE3E9EF650}" destId="{6009DD35-8E1B-49B1-A6B2-3E0982C89412}" srcOrd="0" destOrd="0" presId="urn:microsoft.com/office/officeart/2008/layout/VerticalCurvedList"/>
    <dgm:cxn modelId="{053032EC-A6E6-434A-ACEA-7297873110E3}" srcId="{71D84C14-B563-4A05-9CA2-D668A781CE6B}" destId="{5C0B5665-C728-4E9A-A499-84E734CF5DBB}" srcOrd="5" destOrd="0" parTransId="{8CD2D23C-AF42-440B-ACE5-C83F451936D8}" sibTransId="{14093950-2AF3-40E1-9E21-B6D0FD2DB03B}"/>
    <dgm:cxn modelId="{D02110D9-5101-4B9B-BD97-79C05E3E540E}" type="presOf" srcId="{AD5D2E9D-B2E7-403E-B300-971DEEE7B480}" destId="{D32A4109-6264-4DF0-A0B9-628E70E21139}" srcOrd="0" destOrd="0" presId="urn:microsoft.com/office/officeart/2008/layout/VerticalCurvedList"/>
    <dgm:cxn modelId="{270E80C1-3504-4DF1-A4C3-01C9CC4C2FC5}" srcId="{71D84C14-B563-4A05-9CA2-D668A781CE6B}" destId="{7FC99D49-9138-4FC1-9AC3-C73A98523781}" srcOrd="2" destOrd="0" parTransId="{9796096C-6D3C-4EB8-ABF7-E772DAB24F96}" sibTransId="{EC1A347A-EDDE-40A5-B704-6D0AA90642F9}"/>
    <dgm:cxn modelId="{F9DB2B4A-F7BB-4527-9C67-3BD9B72AF12B}" srcId="{71D84C14-B563-4A05-9CA2-D668A781CE6B}" destId="{48B3E4B0-A0C9-4201-9CD3-634F39D662A7}" srcOrd="1" destOrd="0" parTransId="{DEBA6E99-1248-4F73-A709-958B50A0BFD3}" sibTransId="{C9F5F37E-2C5F-49F2-9227-95065B2DE43D}"/>
    <dgm:cxn modelId="{6737E72C-DAEA-4376-8982-8FF0FE0608FF}" type="presOf" srcId="{3C81BED0-DBF7-4FCA-BE2E-B49B313934A0}" destId="{CEF19F92-5BBB-4790-888A-F99488D3C94E}" srcOrd="0" destOrd="0" presId="urn:microsoft.com/office/officeart/2008/layout/VerticalCurvedList"/>
    <dgm:cxn modelId="{8F07820C-686F-4D43-85D1-5D50333E61FD}" type="presOf" srcId="{373253B1-CA6E-4BD0-A00D-05BA874340C8}" destId="{9BE9E2EA-AAB3-432B-999D-443B524BB71A}" srcOrd="0" destOrd="0" presId="urn:microsoft.com/office/officeart/2008/layout/VerticalCurvedList"/>
    <dgm:cxn modelId="{DECC0942-7935-4DE4-BE0C-A3482E10FFE3}" type="presOf" srcId="{48B3E4B0-A0C9-4201-9CD3-634F39D662A7}" destId="{19812E6C-1ABC-4BA9-A5F7-881841679DC2}" srcOrd="0" destOrd="0" presId="urn:microsoft.com/office/officeart/2008/layout/VerticalCurvedList"/>
    <dgm:cxn modelId="{E3CA29B7-49F0-4240-9DEF-D8801EE6EE7E}" type="presParOf" srcId="{62EE6F12-D0AD-4C22-A246-4E7E0DD1C5A9}" destId="{80D55EF7-D245-4ABA-8740-1C69339D4FF3}" srcOrd="0" destOrd="0" presId="urn:microsoft.com/office/officeart/2008/layout/VerticalCurvedList"/>
    <dgm:cxn modelId="{2B61F639-179F-4160-9106-7E4AB728A9C5}" type="presParOf" srcId="{80D55EF7-D245-4ABA-8740-1C69339D4FF3}" destId="{FBC6C552-3556-471E-93DF-4558CC608BC6}" srcOrd="0" destOrd="0" presId="urn:microsoft.com/office/officeart/2008/layout/VerticalCurvedList"/>
    <dgm:cxn modelId="{C9339BBA-AEB4-4958-B9D1-9747BB30F241}" type="presParOf" srcId="{FBC6C552-3556-471E-93DF-4558CC608BC6}" destId="{1500DF1A-FF37-42F8-8387-1E68A8621F6B}" srcOrd="0" destOrd="0" presId="urn:microsoft.com/office/officeart/2008/layout/VerticalCurvedList"/>
    <dgm:cxn modelId="{DDFF07AB-0321-41EB-8792-337CFC090932}" type="presParOf" srcId="{FBC6C552-3556-471E-93DF-4558CC608BC6}" destId="{6009DD35-8E1B-49B1-A6B2-3E0982C89412}" srcOrd="1" destOrd="0" presId="urn:microsoft.com/office/officeart/2008/layout/VerticalCurvedList"/>
    <dgm:cxn modelId="{B43DDF73-355B-4F04-A55D-4B930C52E732}" type="presParOf" srcId="{FBC6C552-3556-471E-93DF-4558CC608BC6}" destId="{3004F527-C03A-4C50-8572-D19318E03E2A}" srcOrd="2" destOrd="0" presId="urn:microsoft.com/office/officeart/2008/layout/VerticalCurvedList"/>
    <dgm:cxn modelId="{F257E285-7897-402B-814B-FB4D795C43CA}" type="presParOf" srcId="{FBC6C552-3556-471E-93DF-4558CC608BC6}" destId="{64CA1D92-C80B-4F01-A333-C181413E241D}" srcOrd="3" destOrd="0" presId="urn:microsoft.com/office/officeart/2008/layout/VerticalCurvedList"/>
    <dgm:cxn modelId="{E64B9934-8F5C-4A70-9BE0-1711B5A5C829}" type="presParOf" srcId="{80D55EF7-D245-4ABA-8740-1C69339D4FF3}" destId="{9BE9E2EA-AAB3-432B-999D-443B524BB71A}" srcOrd="1" destOrd="0" presId="urn:microsoft.com/office/officeart/2008/layout/VerticalCurvedList"/>
    <dgm:cxn modelId="{E9C0D859-9000-4E8E-85C4-FC36629596C3}" type="presParOf" srcId="{80D55EF7-D245-4ABA-8740-1C69339D4FF3}" destId="{035A4CD9-67D2-4860-801F-12434D16DBB2}" srcOrd="2" destOrd="0" presId="urn:microsoft.com/office/officeart/2008/layout/VerticalCurvedList"/>
    <dgm:cxn modelId="{2B26F6EC-8677-4B70-B767-DD646FA2641D}" type="presParOf" srcId="{035A4CD9-67D2-4860-801F-12434D16DBB2}" destId="{42AD0A5F-B77B-48C4-AC58-A39EFA67AF9A}" srcOrd="0" destOrd="0" presId="urn:microsoft.com/office/officeart/2008/layout/VerticalCurvedList"/>
    <dgm:cxn modelId="{72ECD697-7B5D-41AC-819E-C5A517DBC814}" type="presParOf" srcId="{80D55EF7-D245-4ABA-8740-1C69339D4FF3}" destId="{19812E6C-1ABC-4BA9-A5F7-881841679DC2}" srcOrd="3" destOrd="0" presId="urn:microsoft.com/office/officeart/2008/layout/VerticalCurvedList"/>
    <dgm:cxn modelId="{FF5EA527-5F49-472E-BF65-9B0DBA2CB1D7}" type="presParOf" srcId="{80D55EF7-D245-4ABA-8740-1C69339D4FF3}" destId="{CCA27441-1BAE-4744-9682-C89BF3D13B96}" srcOrd="4" destOrd="0" presId="urn:microsoft.com/office/officeart/2008/layout/VerticalCurvedList"/>
    <dgm:cxn modelId="{E3BFF098-D6CE-4178-9F84-69F55B996600}" type="presParOf" srcId="{CCA27441-1BAE-4744-9682-C89BF3D13B96}" destId="{141EB9BD-C3AC-4643-A417-E340B4C9B308}" srcOrd="0" destOrd="0" presId="urn:microsoft.com/office/officeart/2008/layout/VerticalCurvedList"/>
    <dgm:cxn modelId="{C65B5B95-AB7F-4793-95C1-9AB1466B4A48}" type="presParOf" srcId="{80D55EF7-D245-4ABA-8740-1C69339D4FF3}" destId="{95E836B3-6247-40A2-BB01-DFA88E44E2AC}" srcOrd="5" destOrd="0" presId="urn:microsoft.com/office/officeart/2008/layout/VerticalCurvedList"/>
    <dgm:cxn modelId="{4D9F8014-566F-43A8-A802-49BC461ED591}" type="presParOf" srcId="{80D55EF7-D245-4ABA-8740-1C69339D4FF3}" destId="{58BC82F9-14B8-49AC-BD67-3416E4CFA6B5}" srcOrd="6" destOrd="0" presId="urn:microsoft.com/office/officeart/2008/layout/VerticalCurvedList"/>
    <dgm:cxn modelId="{7AD6D0FF-C336-4EE0-AF3C-617F572282ED}" type="presParOf" srcId="{58BC82F9-14B8-49AC-BD67-3416E4CFA6B5}" destId="{90EA2F14-0D34-47CF-BD05-B0EDE166D816}" srcOrd="0" destOrd="0" presId="urn:microsoft.com/office/officeart/2008/layout/VerticalCurvedList"/>
    <dgm:cxn modelId="{A46C3631-E0D5-46E7-919B-393D2C02AD12}" type="presParOf" srcId="{80D55EF7-D245-4ABA-8740-1C69339D4FF3}" destId="{D32A4109-6264-4DF0-A0B9-628E70E21139}" srcOrd="7" destOrd="0" presId="urn:microsoft.com/office/officeart/2008/layout/VerticalCurvedList"/>
    <dgm:cxn modelId="{D642D76C-FD7D-4D0E-B2F2-339B35E8781A}" type="presParOf" srcId="{80D55EF7-D245-4ABA-8740-1C69339D4FF3}" destId="{2B3530F8-551D-4754-93D5-67B7EAB9D12D}" srcOrd="8" destOrd="0" presId="urn:microsoft.com/office/officeart/2008/layout/VerticalCurvedList"/>
    <dgm:cxn modelId="{61C69F90-7C6B-455F-9623-F061A5153F51}" type="presParOf" srcId="{2B3530F8-551D-4754-93D5-67B7EAB9D12D}" destId="{59830B5E-3F07-435C-9AAC-6400ACE29939}" srcOrd="0" destOrd="0" presId="urn:microsoft.com/office/officeart/2008/layout/VerticalCurvedList"/>
    <dgm:cxn modelId="{D5D2BE47-38EB-4AC6-ABE2-B2EA4F2E402D}" type="presParOf" srcId="{80D55EF7-D245-4ABA-8740-1C69339D4FF3}" destId="{CEF19F92-5BBB-4790-888A-F99488D3C94E}" srcOrd="9" destOrd="0" presId="urn:microsoft.com/office/officeart/2008/layout/VerticalCurvedList"/>
    <dgm:cxn modelId="{9DDE6C27-C58C-4395-B5FD-BDF216F91CC5}" type="presParOf" srcId="{80D55EF7-D245-4ABA-8740-1C69339D4FF3}" destId="{480E964C-12F7-4E2C-B601-498EA113C01C}" srcOrd="10" destOrd="0" presId="urn:microsoft.com/office/officeart/2008/layout/VerticalCurvedList"/>
    <dgm:cxn modelId="{3805CBF3-2349-4FDB-A2E7-9EDEF732C21C}" type="presParOf" srcId="{480E964C-12F7-4E2C-B601-498EA113C01C}" destId="{739A5699-E7E8-449A-B8E5-F921A05F0BAF}" srcOrd="0" destOrd="0" presId="urn:microsoft.com/office/officeart/2008/layout/VerticalCurvedList"/>
    <dgm:cxn modelId="{95C9A1CE-B1E0-4B81-88D7-CC4D2A5F6FD0}" type="presParOf" srcId="{80D55EF7-D245-4ABA-8740-1C69339D4FF3}" destId="{FF0C64F2-645B-4409-BA9A-9DC9E77E1D98}" srcOrd="11" destOrd="0" presId="urn:microsoft.com/office/officeart/2008/layout/VerticalCurvedList"/>
    <dgm:cxn modelId="{CA33C396-7C99-439E-A4E8-1CF61F13ADAA}" type="presParOf" srcId="{80D55EF7-D245-4ABA-8740-1C69339D4FF3}" destId="{53BC002C-CD0A-45DD-8560-1FA568301B5C}" srcOrd="12" destOrd="0" presId="urn:microsoft.com/office/officeart/2008/layout/VerticalCurvedList"/>
    <dgm:cxn modelId="{5777017F-1AC9-443C-9D84-BD26E5E11F99}" type="presParOf" srcId="{53BC002C-CD0A-45DD-8560-1FA568301B5C}" destId="{0DE1B746-DE0A-444F-B7AA-22627003CA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909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BFA670-56D8-406D-981F-CB2C35F33C33}" type="datetimeFigureOut">
              <a:rPr lang="ru-RU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909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C6E676-8362-4E72-8568-C08C8E58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55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09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1E5519-DA57-44FE-942F-CC874764502E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9" tIns="45559" rIns="91119" bIns="45559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3" y="4715352"/>
            <a:ext cx="5439090" cy="4466590"/>
          </a:xfrm>
          <a:prstGeom prst="rect">
            <a:avLst/>
          </a:prstGeom>
        </p:spPr>
        <p:txBody>
          <a:bodyPr vert="horz" lIns="91119" tIns="45559" rIns="91119" bIns="4555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09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FBCDBE-E5B2-4BFE-9896-88D1324FF1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256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4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08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48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332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930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58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758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760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944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488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6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372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951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13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06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34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13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24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35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325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82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590D-EF5A-4AD9-B873-1E3F7BD650DA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6B75-0999-40B5-9EB6-9AFD77EAA0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81E0-0BFC-4BAC-9741-660CC35B32BF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9A73-6B44-40A2-9BB1-4B7281B34A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EE31-417E-4E32-9EE5-E8A933143BF7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C85F-5363-4C2D-8D05-057FFB397A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2024-8AA6-4C40-8CCA-B0C3B6770462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4A9F-32DD-44EB-8F00-FE5BAC119C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CCA56-C61C-483C-AB5B-52EE5F808553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A749A-AF6A-4C02-A8D4-516F3647B4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97EA-88DA-4592-9D0D-9ED53F896C52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4A692-4068-4A08-85E5-4C8390FBB6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F350-F8BB-4A22-81F3-8AF550AA5751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D915C-5EAB-45B1-89C4-3695E8E864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EF4C-A05A-4200-B662-7931B952EC5D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C125-BAB8-4B8B-A159-EE680C24A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1B5D-7C0A-4597-9B62-53B46B4B864E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CF1B-4CCC-460F-BFCB-9660C82CB9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A5BE-4EC2-47AC-854E-C52EF77227EF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6F61-C513-4A27-890C-153C980877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D28A-2438-4F6C-B793-36956A7D280E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24530-4BFF-413D-A9AE-ED92F33FB5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794297-D39C-4523-81E3-37A47F5E687C}" type="datetimeFigureOut">
              <a:rPr lang="ru-RU"/>
              <a:pPr>
                <a:defRPr/>
              </a:pPr>
              <a:t>21.02.2025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6766DF-8E7A-4364-BDD6-1A0BCCADF1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2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21.02.2025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1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1.emf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5" y="2152469"/>
            <a:ext cx="8424936" cy="231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Свердловской области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Верхнепышминский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механико-технологический техникум «Юность»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9992" y="4725144"/>
            <a:ext cx="8854008" cy="1224136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i="1" dirty="0">
                <a:ln w="0"/>
                <a:solidFill>
                  <a:srgbClr val="FDCD77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i="1" dirty="0" smtClean="0">
                <a:ln w="0"/>
                <a:solidFill>
                  <a:srgbClr val="FDCD7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i="1" dirty="0">
              <a:ln w="0"/>
              <a:solidFill>
                <a:srgbClr val="FDCD7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Свердловская 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область, г. Верхняя Пышма, ул. </a:t>
            </a:r>
            <a:r>
              <a:rPr lang="ru-RU" sz="1800" b="1" i="1" dirty="0" err="1">
                <a:ln w="0"/>
                <a:latin typeface="Times New Roman" pitchFamily="18" charset="0"/>
                <a:cs typeface="Times New Roman" pitchFamily="18" charset="0"/>
              </a:rPr>
              <a:t>Кривоусова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, д. 53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 приемная комиссия 89920295273;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(34368) 5–44–86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0648"/>
            <a:ext cx="1530444" cy="12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692" t="6520" b="4385"/>
          <a:stretch/>
        </p:blipFill>
        <p:spPr bwMode="auto">
          <a:xfrm>
            <a:off x="4283968" y="3789040"/>
            <a:ext cx="4320480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552" y="404664"/>
            <a:ext cx="4515678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0101"/>
          <a:stretch/>
        </p:blipFill>
        <p:spPr>
          <a:xfrm>
            <a:off x="755576" y="3789040"/>
            <a:ext cx="2873369" cy="281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/>
          <a:stretch/>
        </p:blipFill>
        <p:spPr>
          <a:xfrm>
            <a:off x="5619149" y="379646"/>
            <a:ext cx="2757769" cy="319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5830" y="1988840"/>
            <a:ext cx="4176464" cy="4608511"/>
          </a:xfrm>
          <a:prstGeom prst="round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«Уралэлектромедь»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 В-Пышма, г. Кировград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«СУЗМ»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Ревда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«Святогор»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Красноуральск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«Сафьяновская медь»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Реж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«Богословское  рудоуправление»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Краснотурьинск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«Малышевское рудоуправление»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Асбест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«Уралкабель»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Екатеринбург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ПАО «Надежденский ПЗ»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Серов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«Сухоложское литье»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Сухой лог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«ШААЗ»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Курганская обл. г. Шадринск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МЗ «Электросталь Тюмени»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Тюмень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9492"/>
            <a:ext cx="4176464" cy="42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188640"/>
            <a:ext cx="5004048" cy="89255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cs typeface="Browallia New" panose="020B0604020202020204" pitchFamily="34" charset="-34"/>
              </a:rPr>
              <a:t>Целевая подготовка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anose="020B0604020202020204" pitchFamily="34" charset="-34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anose="020B0604020202020204" pitchFamily="34" charset="-34"/>
              </a:rPr>
            </a:br>
            <a:r>
              <a:rPr lang="ru-RU" sz="20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smtClean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УГМК» </a:t>
            </a:r>
            <a:endParaRPr lang="ru-RU" sz="2000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298481"/>
            <a:ext cx="5468520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Расположенность предприятий УГМК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Свердловской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286622"/>
            <a:ext cx="288032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9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6380" y="78447"/>
            <a:ext cx="8620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8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1288"/>
            <a:ext cx="813824" cy="112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28140" y="2331004"/>
            <a:ext cx="2629749" cy="1713768"/>
          </a:xfrm>
          <a:prstGeom prst="round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16200000" scaled="0"/>
          </a:gradFill>
          <a:ln>
            <a:solidFill>
              <a:srgbClr val="D1ED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E1FFFF"/>
                </a:solidFill>
                <a:cs typeface="Browallia New" panose="020B0604020202020204" pitchFamily="34" charset="-34"/>
              </a:rPr>
              <a:t>Целевая подготовка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74" y="888705"/>
            <a:ext cx="1227299" cy="607451"/>
          </a:xfrm>
          <a:prstGeom prst="rect">
            <a:avLst/>
          </a:prstGeom>
          <a:ln>
            <a:noFill/>
          </a:ln>
        </p:spPr>
      </p:pic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val="1506622701"/>
              </p:ext>
            </p:extLst>
          </p:nvPr>
        </p:nvGraphicFramePr>
        <p:xfrm>
          <a:off x="1850528" y="157830"/>
          <a:ext cx="6770262" cy="658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84784"/>
            <a:ext cx="4104456" cy="4824536"/>
          </a:xfrm>
          <a:prstGeom prst="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поступить на обучение в техникум на техническую специальность;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обучаться - на «4» и «5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быть активным, принимать участие в общественной жизни техникума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соблюдать правила внутреннего распорядка в техникуме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иметь рекомендацию или направление от предприятия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иметь активную профессиональную позицию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написать заявление, подтверждающее личное желание стать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целевиком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484784"/>
            <a:ext cx="4145485" cy="4824536"/>
          </a:xfrm>
          <a:prstGeom prst="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комиссия по отбору кандидатов на целевое обучение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начинает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в апреле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кандидатов на целевое обучение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рассматривает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утверждает список кандидатов и заключает договор со студентом или с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родителями;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предприятия с территорий могут напрямую заключить договора со студентами после зачисления в техникум.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75816"/>
            <a:ext cx="6912768" cy="864096"/>
          </a:xfrm>
          <a:prstGeom prst="rect">
            <a:avLst/>
          </a:prstGeom>
          <a:noFill/>
          <a:ln w="19050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9525">
                  <a:noFill/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Как  стать студентом по целевому обучению Компании </a:t>
            </a:r>
            <a:r>
              <a:rPr lang="ru-RU" sz="2400" b="1" dirty="0" smtClean="0">
                <a:ln w="9525">
                  <a:noFill/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УГМК ?</a:t>
            </a:r>
            <a:endParaRPr lang="ru-RU" sz="2400" b="1" dirty="0">
              <a:ln w="9525">
                <a:noFill/>
                <a:prstDash val="solid"/>
              </a:ln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10964"/>
            <a:ext cx="8620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3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937172"/>
            <a:ext cx="7560840" cy="95410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18.02.12 Технология </a:t>
            </a:r>
            <a:r>
              <a:rPr lang="ru-RU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контроля химических </a:t>
            </a: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 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5" y="2030507"/>
            <a:ext cx="3358113" cy="223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584176" cy="13407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5" y="4408477"/>
            <a:ext cx="3361304" cy="224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35" y="1917746"/>
            <a:ext cx="3123465" cy="2074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2575"/>
          <a:stretch/>
        </p:blipFill>
        <p:spPr>
          <a:xfrm rot="5400000">
            <a:off x="5463982" y="3879539"/>
            <a:ext cx="2293369" cy="31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47965" y="823348"/>
            <a:ext cx="6928491" cy="523220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22.02.08 Металлургическое производство </a:t>
            </a:r>
            <a:endParaRPr lang="ru-RU" sz="2800" b="1" dirty="0">
              <a:ln w="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6465"/>
          <a:stretch/>
        </p:blipFill>
        <p:spPr bwMode="auto">
          <a:xfrm>
            <a:off x="4715940" y="1484784"/>
            <a:ext cx="413575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7596"/>
            <a:ext cx="3888432" cy="479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6926" r="10625" b="3932"/>
          <a:stretch/>
        </p:blipFill>
        <p:spPr>
          <a:xfrm>
            <a:off x="4715940" y="4148997"/>
            <a:ext cx="4135751" cy="266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39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5796" y="972017"/>
            <a:ext cx="7283699" cy="584775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15.02.16 Технология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машиностроения</a:t>
            </a:r>
          </a:p>
        </p:txBody>
      </p:sp>
      <p:pic>
        <p:nvPicPr>
          <p:cNvPr id="10243" name="Picture 3" descr="D:\РАБОТА\Новый ролик и презентация 2014\материал\станочник6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8854" r="8164" b="13199"/>
          <a:stretch/>
        </p:blipFill>
        <p:spPr bwMode="auto">
          <a:xfrm>
            <a:off x="5674920" y="1710497"/>
            <a:ext cx="3080616" cy="265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F:\25.10.17\DSC07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2034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74" y="3933056"/>
            <a:ext cx="3643954" cy="272727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828001"/>
            <a:ext cx="7467719" cy="584775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15.02.19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Сварочное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8" y="1689922"/>
            <a:ext cx="3566910" cy="267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50" y="1577752"/>
            <a:ext cx="4088347" cy="271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64" y="4281010"/>
            <a:ext cx="3618529" cy="241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1383912" cy="1164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172" t="19914" r="32923" b="432"/>
          <a:stretch/>
        </p:blipFill>
        <p:spPr>
          <a:xfrm>
            <a:off x="467544" y="2780928"/>
            <a:ext cx="3392626" cy="332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23" y="3026558"/>
            <a:ext cx="3776169" cy="283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9928" y="1436766"/>
            <a:ext cx="8844072" cy="737510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15.02.18 Техническая эксплуатация </a:t>
            </a:r>
            <a:r>
              <a:rPr lang="ru-RU" sz="2800" dirty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обслуживание </a:t>
            </a: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роботизированного производства (по </a:t>
            </a:r>
            <a:r>
              <a:rPr lang="ru-RU" sz="2800" dirty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7040" y="210530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787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1162407" y="1268760"/>
            <a:ext cx="7107218" cy="1077218"/>
          </a:xfrm>
          <a:prstGeom prst="rect">
            <a:avLst/>
          </a:prstGeom>
          <a:noFill/>
          <a:ln w="19050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09.02.07 Информационные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и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программирование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4120952" cy="274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142234" cy="276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08"/>
            <a:ext cx="9144000" cy="6658559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87624" y="61495"/>
            <a:ext cx="7956376" cy="1477328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СОВМЕСТНОГО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Правительства Свердловской области 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УГМК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«Подготовка высококвалифицированных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промышленности Свердловской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области»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основе государственно-частного партнерства</a:t>
            </a:r>
          </a:p>
        </p:txBody>
      </p:sp>
      <p:pic>
        <p:nvPicPr>
          <p:cNvPr id="16386" name="Picture 2" descr="D:\РАБОТА\Новый ролик и презентация 2014\Герб Свердловской област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5" y="61697"/>
            <a:ext cx="1396357" cy="99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194" y="61495"/>
            <a:ext cx="798048" cy="11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7480"/>
          <a:stretch/>
        </p:blipFill>
        <p:spPr>
          <a:xfrm>
            <a:off x="4443616" y="1628799"/>
            <a:ext cx="4549068" cy="281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1565" t="11564" r="7170" b="15193"/>
          <a:stretch/>
        </p:blipFill>
        <p:spPr>
          <a:xfrm>
            <a:off x="323528" y="1716241"/>
            <a:ext cx="40480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xn----ctb8aecph4fn.xn--p1ai/upload/images/r1ZsFWzCkJQ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17590" r="15184" b="19041"/>
          <a:stretch/>
        </p:blipFill>
        <p:spPr bwMode="auto">
          <a:xfrm>
            <a:off x="2247367" y="3933056"/>
            <a:ext cx="4530293" cy="2669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555" y="685180"/>
            <a:ext cx="7189909" cy="1113010"/>
          </a:xfr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43.02.17 Технологии индустрии красоты</a:t>
            </a:r>
            <a:endParaRPr lang="ru-RU" sz="3200" b="1" dirty="0">
              <a:ln w="0">
                <a:noFill/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70" y="1374743"/>
            <a:ext cx="2761417" cy="276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1012" b="19151"/>
          <a:stretch/>
        </p:blipFill>
        <p:spPr>
          <a:xfrm>
            <a:off x="194860" y="1535842"/>
            <a:ext cx="4140460" cy="374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9000" r="10801" b="32151"/>
          <a:stretch/>
        </p:blipFill>
        <p:spPr>
          <a:xfrm>
            <a:off x="4773956" y="4151509"/>
            <a:ext cx="3795194" cy="255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2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628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150" y="260350"/>
            <a:ext cx="5976938" cy="579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E46C0A"/>
                </a:solidFill>
                <a:latin typeface="Calibri" pitchFamily="34" charset="0"/>
              </a:rPr>
              <a:t> </a:t>
            </a:r>
            <a:endParaRPr lang="ru-RU" sz="3200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7" name="Picture 3" descr="F:\25.10.17\15.02.2014\DSC07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6"/>
          <a:stretch/>
        </p:blipFill>
        <p:spPr bwMode="auto">
          <a:xfrm>
            <a:off x="386080" y="1717972"/>
            <a:ext cx="4022351" cy="21430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31104" y="972017"/>
            <a:ext cx="7535640" cy="584775"/>
          </a:xfrm>
          <a:prstGeom prst="rect">
            <a:avLst/>
          </a:prstGeom>
          <a:noFill/>
          <a:ln w="28575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43.02.15 Поварское и кондитерское дело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9"/>
          <a:stretch/>
        </p:blipFill>
        <p:spPr>
          <a:xfrm>
            <a:off x="271857" y="4064870"/>
            <a:ext cx="4245756" cy="231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b="8126"/>
          <a:stretch/>
        </p:blipFill>
        <p:spPr>
          <a:xfrm>
            <a:off x="4626794" y="1916832"/>
            <a:ext cx="399014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Платное обучение, 3 года 10 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3"/>
          <p:cNvSpPr>
            <a:spLocks noChangeArrowheads="1"/>
          </p:cNvSpPr>
          <p:nvPr/>
        </p:nvSpPr>
        <p:spPr bwMode="auto">
          <a:xfrm>
            <a:off x="1339178" y="865659"/>
            <a:ext cx="7416824" cy="954107"/>
          </a:xfrm>
          <a:prstGeom prst="rect">
            <a:avLst/>
          </a:prstGeom>
          <a:noFill/>
          <a:ln w="28575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23.02.07 Техническое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обслуживание и ремонт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автотранспортных средств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5" y="1897260"/>
            <a:ext cx="2537121" cy="338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74" y="1988246"/>
            <a:ext cx="2538728" cy="338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270030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10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8803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" y="2925415"/>
            <a:ext cx="2674640" cy="2833881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компания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68" y="1694999"/>
            <a:ext cx="8507288" cy="45259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16 июня 2025 года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15 августа 2025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Понедельник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Вторник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Среда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Четверг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Пятница</a:t>
            </a:r>
            <a:endParaRPr lang="ru-RU" sz="3600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3347864" y="2996952"/>
            <a:ext cx="432048" cy="276234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3717268"/>
            <a:ext cx="2448272" cy="1080120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С 9:00 – 16:00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913966"/>
            <a:ext cx="66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Субботы-Воскресение - ВЫХОДНОЙ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902911"/>
            <a:ext cx="860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Сайт приемной компании </a:t>
            </a:r>
          </a:p>
          <a:p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ru-RU" sz="2000" dirty="0" err="1" smtClean="0"/>
              <a:t>вп-юность.рф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6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3788081" cy="44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026" y="5040492"/>
            <a:ext cx="8304650" cy="792833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Добро пожаловать в «ЮНОСТЬ»!</a:t>
            </a:r>
            <a:endParaRPr lang="ru-RU" sz="3600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11775"/>
          <a:stretch/>
        </p:blipFill>
        <p:spPr>
          <a:xfrm>
            <a:off x="678026" y="764704"/>
            <a:ext cx="789517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11760" y="2060848"/>
            <a:ext cx="4320480" cy="2304256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 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в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"Верхнепышминский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механико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технологический техникум 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«Юность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521" y="2420888"/>
            <a:ext cx="1768119" cy="1205940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33621" y="440527"/>
            <a:ext cx="2232248" cy="1008392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без вступительных экзаменов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1597" y="395287"/>
            <a:ext cx="2262426" cy="1045439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 на всех профилях обучения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34200" y="332655"/>
            <a:ext cx="2475600" cy="1224136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Губернаторская стипендия – отличникам учёбы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92280" y="2478669"/>
            <a:ext cx="1673589" cy="1252589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Отсрочка от армии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12160" y="4759010"/>
            <a:ext cx="2880320" cy="1445138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на рабочих местах предприятий города и области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3601" y="4756170"/>
            <a:ext cx="2377896" cy="1424417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обучение на технических профилях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87824" y="4759010"/>
            <a:ext cx="2821976" cy="1447978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>
                <a:alpha val="90000"/>
              </a:srgb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обучения по сокращенной   программе в ВУЗах</a:t>
            </a:r>
          </a:p>
        </p:txBody>
      </p:sp>
      <p:cxnSp>
        <p:nvCxnSpPr>
          <p:cNvPr id="21" name="Прямая со стрелкой 20"/>
          <p:cNvCxnSpPr>
            <a:endCxn id="15" idx="2"/>
          </p:cNvCxnSpPr>
          <p:nvPr/>
        </p:nvCxnSpPr>
        <p:spPr>
          <a:xfrm flipH="1" flipV="1">
            <a:off x="1532810" y="1440726"/>
            <a:ext cx="1022966" cy="69213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037640" y="3093745"/>
            <a:ext cx="406362" cy="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98812" y="4367944"/>
            <a:ext cx="0" cy="39106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732240" y="3104963"/>
            <a:ext cx="360040" cy="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9" idx="0"/>
          </p:cNvCxnSpPr>
          <p:nvPr/>
        </p:nvCxnSpPr>
        <p:spPr>
          <a:xfrm flipH="1">
            <a:off x="1472549" y="4221088"/>
            <a:ext cx="1011219" cy="535082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4" idx="2"/>
          </p:cNvCxnSpPr>
          <p:nvPr/>
        </p:nvCxnSpPr>
        <p:spPr>
          <a:xfrm flipV="1">
            <a:off x="6535465" y="1448919"/>
            <a:ext cx="1114280" cy="67788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572000" y="1538858"/>
            <a:ext cx="0" cy="504058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659628" y="4221088"/>
            <a:ext cx="792088" cy="535082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844" y="2685042"/>
            <a:ext cx="2713268" cy="67194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Набор - </a:t>
            </a:r>
            <a:r>
              <a:rPr lang="ru-RU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2025</a:t>
            </a:r>
            <a:endParaRPr lang="ru-RU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3595" y="369878"/>
            <a:ext cx="5340684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endParaRPr lang="ru-RU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6" name="Блок-схема: знак завершения 5"/>
          <p:cNvSpPr/>
          <p:nvPr/>
        </p:nvSpPr>
        <p:spPr>
          <a:xfrm>
            <a:off x="869033" y="3206759"/>
            <a:ext cx="7200000" cy="1019486"/>
          </a:xfrm>
          <a:prstGeom prst="flowChartTerminator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Сварочное производство</a:t>
            </a:r>
            <a:endParaRPr lang="ru-RU" sz="2400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869033" y="5517232"/>
            <a:ext cx="7200000" cy="1019486"/>
          </a:xfrm>
          <a:prstGeom prst="flowChartTerminator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Технология аналитического контроля химических соединений</a:t>
            </a:r>
            <a:endParaRPr lang="ru-RU" sz="2400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869033" y="4361995"/>
            <a:ext cx="7200000" cy="1019486"/>
          </a:xfrm>
          <a:prstGeom prst="flowChartTerminator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rgbClr val="0066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Металлургическое производство </a:t>
            </a:r>
            <a:endParaRPr lang="ru-RU" sz="2400" b="1" dirty="0" smtClean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видам производства)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073" y="1484714"/>
            <a:ext cx="9097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Профессионалитет - это образовательная программа в техникуме, которая позволит студенту стать высококвалифицированным специалистом на ведущем предприятии </a:t>
            </a:r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региона</a:t>
            </a:r>
          </a:p>
          <a:p>
            <a:pPr algn="ctr"/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ластер «металлургия»</a:t>
            </a:r>
            <a:endParaRPr lang="ru-RU" sz="2000" b="1" dirty="0">
              <a:ln w="10160">
                <a:noFill/>
                <a:prstDash val="solid"/>
              </a:ln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25239"/>
            <a:ext cx="1417158" cy="12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369878"/>
            <a:ext cx="6776575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обучение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68759" y="2999932"/>
            <a:ext cx="4320000" cy="720000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Шаг 1</a:t>
            </a: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Определиться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выбором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73" y="1316249"/>
            <a:ext cx="90979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Целевое обучение (ЦО) — это форма получения образования, при которой абитуриент еще до поступления в образовательное учреждение </a:t>
            </a:r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заключает </a:t>
            </a:r>
            <a:r>
              <a:rPr lang="ru-RU" sz="20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договор с работодателем.</a:t>
            </a:r>
          </a:p>
          <a:p>
            <a:pPr algn="ctr"/>
            <a:endParaRPr lang="ru-RU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/>
              <a:ea typeface="Times New Roman"/>
              <a:cs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68759" y="3923221"/>
            <a:ext cx="4320000" cy="720000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Шаг 2</a:t>
            </a: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заявку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«Работа в России».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44583" y="2271679"/>
            <a:ext cx="3168352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4871" y="2271679"/>
            <a:ext cx="3168352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68759" y="4842916"/>
            <a:ext cx="4320000" cy="720000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Шаг 3</a:t>
            </a:r>
          </a:p>
          <a:p>
            <a:pPr lvl="0" algn="ctr"/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заключить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заказчиком договор о целевом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68759" y="5814058"/>
            <a:ext cx="4445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"ЦЕЛЕВОЕ ОБУЧЕНИЕ" ЗАРАБОТАЕТ НА ПОРТАЛЕ "РАБОТА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В МАЕ 2024 ГОДА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2999971"/>
            <a:ext cx="4320000" cy="944074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 </a:t>
            </a:r>
            <a:r>
              <a:rPr lang="ru-RU" sz="1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Единой цифровой платформе в сфере занятости и трудовых отношений «Работа в России» предложения о заключении договора </a:t>
            </a:r>
            <a:r>
              <a:rPr lang="ru-RU" sz="1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целевом </a:t>
            </a:r>
            <a:r>
              <a:rPr lang="ru-RU" sz="14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</a:t>
            </a:r>
            <a:endParaRPr lang="ru-RU" sz="1400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873" y="4037623"/>
            <a:ext cx="4491912" cy="2717337"/>
          </a:xfrm>
          <a:prstGeom prst="roundRect">
            <a:avLst/>
          </a:prstGeom>
          <a:pattFill prst="lgGrid">
            <a:fgClr>
              <a:srgbClr val="D1EDFF"/>
            </a:fgClr>
            <a:bgClr>
              <a:schemeClr val="bg1"/>
            </a:bgClr>
          </a:patt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трудовой деятельности в соответствии с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получаемой квалификацией</a:t>
            </a:r>
          </a:p>
          <a:p>
            <a:pPr lvl="0"/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организациях, осуществляющих образовательную деятельность,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организовано целевое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3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мерах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</a:p>
          <a:p>
            <a:pPr lvl="0"/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требованиях, которые предъявляются заказчиком целевого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к гражданам</a:t>
            </a:r>
          </a:p>
          <a:p>
            <a:pPr lvl="0"/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требованиях к успеваемости гражданина, с которым будет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договор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целевом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</a:t>
            </a:r>
          </a:p>
          <a:p>
            <a:pPr lvl="0"/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лиц, определенных заказчиком целевого обучения ответственными </a:t>
            </a:r>
            <a:r>
              <a:rPr lang="ru-RU" sz="1200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организацию </a:t>
            </a:r>
            <a:r>
              <a:rPr lang="ru-RU" sz="1200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договоров о целевом обучении.</a:t>
            </a:r>
          </a:p>
        </p:txBody>
      </p:sp>
    </p:spTree>
    <p:extLst>
      <p:ext uri="{BB962C8B-B14F-4D97-AF65-F5344CB8AC3E}">
        <p14:creationId xmlns:p14="http://schemas.microsoft.com/office/powerpoint/2010/main" val="2275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11878"/>
            <a:ext cx="6624736" cy="129266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лаборатории, мастерские и учебные </a:t>
            </a:r>
            <a:r>
              <a:rPr lang="ru-RU" sz="24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кабинеты.</a:t>
            </a:r>
            <a:endParaRPr lang="ru-RU" sz="24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1 – ул.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Кривоусова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32040" y="1525853"/>
            <a:ext cx="3528394" cy="234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25853"/>
            <a:ext cx="3456384" cy="236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1" y="4133519"/>
            <a:ext cx="3530827" cy="237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33519"/>
            <a:ext cx="3528394" cy="245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94177" y="198873"/>
            <a:ext cx="8229600" cy="1190373"/>
          </a:xfrm>
          <a:noFill/>
          <a:ln w="28575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лаборатории, мастерские и учебные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</a:t>
            </a:r>
            <a:b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 ул. Лесная, 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26" y="1623984"/>
            <a:ext cx="3493366" cy="245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634462" y="4353949"/>
            <a:ext cx="3462358" cy="237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r="11061"/>
          <a:stretch/>
        </p:blipFill>
        <p:spPr>
          <a:xfrm>
            <a:off x="4523490" y="4293096"/>
            <a:ext cx="3694447" cy="243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2" y="1532232"/>
            <a:ext cx="3581917" cy="268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9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" y="116631"/>
            <a:ext cx="1478291" cy="125115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7" y="152570"/>
            <a:ext cx="7075013" cy="1215218"/>
          </a:xfr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chemeClr val="bg1">
                <a:alpha val="31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 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и проведению демонстрационного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</a:t>
            </a:r>
            <a:endParaRPr lang="ru-RU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97220"/>
            <a:ext cx="3744416" cy="24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1" y="1412776"/>
            <a:ext cx="3763982" cy="250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09616"/>
            <a:ext cx="3741556" cy="248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09616"/>
            <a:ext cx="3813899" cy="253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956538" y="403949"/>
            <a:ext cx="6383052" cy="634082"/>
          </a:xfrm>
          <a:noFill/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и 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</a:t>
            </a:r>
            <a:endParaRPr lang="ru-RU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51" y="4058328"/>
            <a:ext cx="3929587" cy="26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16832"/>
            <a:ext cx="3384376" cy="451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7" y="1540045"/>
            <a:ext cx="3941294" cy="2216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8982</TotalTime>
  <Words>748</Words>
  <Application>Microsoft Office PowerPoint</Application>
  <PresentationFormat>Экран (4:3)</PresentationFormat>
  <Paragraphs>149</Paragraphs>
  <Slides>25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Batang</vt:lpstr>
      <vt:lpstr>Arial</vt:lpstr>
      <vt:lpstr>Arial Black</vt:lpstr>
      <vt:lpstr>Bookman Old Style</vt:lpstr>
      <vt:lpstr>Browallia New</vt:lpstr>
      <vt:lpstr>Calibri</vt:lpstr>
      <vt:lpstr>Cambria Math</vt:lpstr>
      <vt:lpstr>Times New Roman</vt:lpstr>
      <vt:lpstr>Тема Office</vt:lpstr>
      <vt:lpstr>1_Тема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лаборатории, мастерские и учебные кабинеты  Площадка № 2 ул. Лесная, 1</vt:lpstr>
      <vt:lpstr>Центр по подготовке и проведению демонстрационного экзамена</vt:lpstr>
      <vt:lpstr>Лаборатории и мастерские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43.02.17 Технологии индустрии красоты</vt:lpstr>
      <vt:lpstr>Презентация PowerPoint</vt:lpstr>
      <vt:lpstr>Презентация PowerPoint</vt:lpstr>
      <vt:lpstr>Приемная компания</vt:lpstr>
      <vt:lpstr>Презентация PowerPoint</vt:lpstr>
      <vt:lpstr>Добро пожаловать в «ЮНОСТЬ»!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567</cp:revision>
  <cp:lastPrinted>2021-10-19T10:02:36Z</cp:lastPrinted>
  <dcterms:created xsi:type="dcterms:W3CDTF">2013-09-27T10:35:36Z</dcterms:created>
  <dcterms:modified xsi:type="dcterms:W3CDTF">2025-02-21T08:32:04Z</dcterms:modified>
</cp:coreProperties>
</file>