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12" r:id="rId2"/>
    <p:sldMasterId id="2147483984" r:id="rId3"/>
  </p:sldMasterIdLst>
  <p:notesMasterIdLst>
    <p:notesMasterId r:id="rId30"/>
  </p:notesMasterIdLst>
  <p:handoutMasterIdLst>
    <p:handoutMasterId r:id="rId31"/>
  </p:handoutMasterIdLst>
  <p:sldIdLst>
    <p:sldId id="363" r:id="rId4"/>
    <p:sldId id="269" r:id="rId5"/>
    <p:sldId id="336" r:id="rId6"/>
    <p:sldId id="296" r:id="rId7"/>
    <p:sldId id="374" r:id="rId8"/>
    <p:sldId id="375" r:id="rId9"/>
    <p:sldId id="278" r:id="rId10"/>
    <p:sldId id="362" r:id="rId11"/>
    <p:sldId id="332" r:id="rId12"/>
    <p:sldId id="334" r:id="rId13"/>
    <p:sldId id="347" r:id="rId14"/>
    <p:sldId id="365" r:id="rId15"/>
    <p:sldId id="297" r:id="rId16"/>
    <p:sldId id="364" r:id="rId17"/>
    <p:sldId id="367" r:id="rId18"/>
    <p:sldId id="352" r:id="rId19"/>
    <p:sldId id="282" r:id="rId20"/>
    <p:sldId id="338" r:id="rId21"/>
    <p:sldId id="370" r:id="rId22"/>
    <p:sldId id="369" r:id="rId23"/>
    <p:sldId id="291" r:id="rId24"/>
    <p:sldId id="341" r:id="rId25"/>
    <p:sldId id="358" r:id="rId26"/>
    <p:sldId id="372" r:id="rId27"/>
    <p:sldId id="373" r:id="rId28"/>
    <p:sldId id="268" r:id="rId29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1FFFF"/>
    <a:srgbClr val="0000FF"/>
    <a:srgbClr val="D1EDFF"/>
    <a:srgbClr val="0066FF"/>
    <a:srgbClr val="60140C"/>
    <a:srgbClr val="FDCD77"/>
    <a:srgbClr val="F98817"/>
    <a:srgbClr val="FF6600"/>
    <a:srgbClr val="F7CA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2" autoAdjust="0"/>
    <p:restoredTop sz="82293" autoAdjust="0"/>
  </p:normalViewPr>
  <p:slideViewPr>
    <p:cSldViewPr>
      <p:cViewPr varScale="1">
        <p:scale>
          <a:sx n="72" d="100"/>
          <a:sy n="72" d="100"/>
        </p:scale>
        <p:origin x="192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909" y="2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DBFA670-56D8-406D-981F-CB2C35F33C33}" type="datetimeFigureOut">
              <a:rPr lang="ru-RU"/>
              <a:pPr>
                <a:defRPr/>
              </a:pPr>
              <a:t>14.05.2024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29119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909" y="9429119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C6E676-8362-4E72-8568-C08C8E58B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55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909" y="2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1E5519-DA57-44FE-942F-CC874764502E}" type="datetimeFigureOut">
              <a:rPr lang="ru-RU"/>
              <a:pPr>
                <a:defRPr/>
              </a:pPr>
              <a:t>14.05.2024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19" tIns="45559" rIns="91119" bIns="45559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93" y="4715352"/>
            <a:ext cx="5439090" cy="4466590"/>
          </a:xfrm>
          <a:prstGeom prst="rect">
            <a:avLst/>
          </a:prstGeom>
        </p:spPr>
        <p:txBody>
          <a:bodyPr vert="horz" lIns="91119" tIns="45559" rIns="91119" bIns="45559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9119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909" y="9429119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8FBCDBE-E5B2-4BFE-9896-88D1324FF1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256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49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0820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086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485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332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930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458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758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760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951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68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372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944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488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13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91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069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345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139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24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352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32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590D-EF5A-4AD9-B873-1E3F7BD650DA}" type="datetimeFigureOut">
              <a:rPr lang="ru-RU"/>
              <a:pPr>
                <a:defRPr/>
              </a:pPr>
              <a:t>14.05.2024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D6B75-0999-40B5-9EB6-9AFD77EAA0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981E0-0BFC-4BAC-9741-660CC35B32BF}" type="datetimeFigureOut">
              <a:rPr lang="ru-RU"/>
              <a:pPr>
                <a:defRPr/>
              </a:pPr>
              <a:t>14.05.2024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E9A73-6B44-40A2-9BB1-4B7281B34A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0EE31-417E-4E32-9EE5-E8A933143BF7}" type="datetimeFigureOut">
              <a:rPr lang="ru-RU"/>
              <a:pPr>
                <a:defRPr/>
              </a:pPr>
              <a:t>14.05.2024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FC85F-5363-4C2D-8D05-057FFB397A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6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8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8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62024-8AA6-4C40-8CCA-B0C3B6770462}" type="datetimeFigureOut">
              <a:rPr lang="ru-RU"/>
              <a:pPr>
                <a:defRPr/>
              </a:pPr>
              <a:t>14.05.2024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A4A9F-32DD-44EB-8F00-FE5BAC119C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9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5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CCA56-C61C-483C-AB5B-52EE5F808553}" type="datetimeFigureOut">
              <a:rPr lang="ru-RU"/>
              <a:pPr>
                <a:defRPr/>
              </a:pPr>
              <a:t>14.05.2024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A749A-AF6A-4C02-A8D4-516F3647B4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B97EA-88DA-4592-9D0D-9ED53F896C52}" type="datetimeFigureOut">
              <a:rPr lang="ru-RU"/>
              <a:pPr>
                <a:defRPr/>
              </a:pPr>
              <a:t>14.05.2024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4A692-4068-4A08-85E5-4C8390FBB6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9F350-F8BB-4A22-81F3-8AF550AA5751}" type="datetimeFigureOut">
              <a:rPr lang="ru-RU"/>
              <a:pPr>
                <a:defRPr/>
              </a:pPr>
              <a:t>14.05.2024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D915C-5EAB-45B1-89C4-3695E8E864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EF4C-A05A-4200-B662-7931B952EC5D}" type="datetimeFigureOut">
              <a:rPr lang="ru-RU"/>
              <a:pPr>
                <a:defRPr/>
              </a:pPr>
              <a:t>14.05.2024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2C125-BAB8-4B8B-A159-EE680C24A7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B1B5D-7C0A-4597-9B62-53B46B4B864E}" type="datetimeFigureOut">
              <a:rPr lang="ru-RU"/>
              <a:pPr>
                <a:defRPr/>
              </a:pPr>
              <a:t>14.05.2024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0CF1B-4CCC-460F-BFCB-9660C82CB9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BA5BE-4EC2-47AC-854E-C52EF77227EF}" type="datetimeFigureOut">
              <a:rPr lang="ru-RU"/>
              <a:pPr>
                <a:defRPr/>
              </a:pPr>
              <a:t>14.05.2024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86F61-C513-4A27-890C-153C980877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8D28A-2438-4F6C-B793-36956A7D280E}" type="datetimeFigureOut">
              <a:rPr lang="ru-RU"/>
              <a:pPr>
                <a:defRPr/>
              </a:pPr>
              <a:t>14.05.2024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24530-4BFF-413D-A9AE-ED92F33FB5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794297-D39C-4523-81E3-37A47F5E687C}" type="datetimeFigureOut">
              <a:rPr lang="ru-RU"/>
              <a:pPr>
                <a:defRPr/>
              </a:pPr>
              <a:t>14.05.2024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6766DF-8E7A-4364-BDD6-1A0BCCADF1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27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14.05.2024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91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&#1074;&#1087;-&#1102;&#1085;&#1086;&#1089;&#1090;&#1100;.&#1088;&#1092;/abiturientam/vpmtt_yunost/" TargetMode="Externa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5" y="2152469"/>
            <a:ext cx="8424936" cy="2311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образовательное учреждение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Свердловской области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Верхнепышминский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механико-технологический техникум «Юность»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9992" y="4725144"/>
            <a:ext cx="8854008" cy="1224136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i="1" dirty="0">
                <a:ln w="0"/>
                <a:solidFill>
                  <a:srgbClr val="FDCD77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algn="ctr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i="1" dirty="0" smtClean="0">
                <a:ln w="0"/>
                <a:solidFill>
                  <a:srgbClr val="FDCD7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i="1" dirty="0">
              <a:ln w="0"/>
              <a:solidFill>
                <a:srgbClr val="FDCD77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b="1" i="1" dirty="0" smtClean="0">
                <a:ln w="0"/>
                <a:latin typeface="Times New Roman" pitchFamily="18" charset="0"/>
                <a:cs typeface="Times New Roman" pitchFamily="18" charset="0"/>
              </a:rPr>
              <a:t>Свердловская </a:t>
            </a:r>
            <a:r>
              <a:rPr lang="ru-RU" sz="1800" b="1" i="1" dirty="0">
                <a:ln w="0"/>
                <a:latin typeface="Times New Roman" pitchFamily="18" charset="0"/>
                <a:cs typeface="Times New Roman" pitchFamily="18" charset="0"/>
              </a:rPr>
              <a:t>область, г. Верхняя Пышма, ул. </a:t>
            </a:r>
            <a:r>
              <a:rPr lang="ru-RU" sz="1800" b="1" i="1" dirty="0" err="1">
                <a:ln w="0"/>
                <a:latin typeface="Times New Roman" pitchFamily="18" charset="0"/>
                <a:cs typeface="Times New Roman" pitchFamily="18" charset="0"/>
              </a:rPr>
              <a:t>Кривоусова</a:t>
            </a:r>
            <a:r>
              <a:rPr lang="ru-RU" sz="1800" b="1" i="1" dirty="0">
                <a:ln w="0"/>
                <a:latin typeface="Times New Roman" pitchFamily="18" charset="0"/>
                <a:cs typeface="Times New Roman" pitchFamily="18" charset="0"/>
              </a:rPr>
              <a:t>, д. 53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b="1" i="1" dirty="0" smtClean="0">
                <a:ln w="0"/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sz="1800" b="1" i="1" dirty="0">
                <a:ln w="0"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i="1" dirty="0" smtClean="0">
                <a:ln w="0"/>
                <a:latin typeface="Times New Roman" pitchFamily="18" charset="0"/>
                <a:cs typeface="Times New Roman" pitchFamily="18" charset="0"/>
              </a:rPr>
              <a:t> приемная комиссия 89920295273; 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b="1" i="1" dirty="0">
                <a:ln w="0"/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1800" b="1" i="1" dirty="0" smtClean="0">
                <a:ln w="0"/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800" b="1" i="1" dirty="0">
                <a:ln w="0"/>
                <a:latin typeface="Times New Roman" pitchFamily="18" charset="0"/>
                <a:cs typeface="Times New Roman" pitchFamily="18" charset="0"/>
              </a:rPr>
              <a:t>(34368) 5–44–86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60648"/>
            <a:ext cx="1530444" cy="12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1956538" y="403949"/>
            <a:ext cx="6383052" cy="634082"/>
          </a:xfrm>
          <a:noFill/>
          <a:ln w="190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00CC"/>
                </a:solidFill>
              </a:rPr>
              <a:t>Лаборатории и </a:t>
            </a:r>
            <a:r>
              <a:rPr lang="ru-RU" sz="2800" b="1" dirty="0">
                <a:solidFill>
                  <a:srgbClr val="0000CC"/>
                </a:solidFill>
              </a:rPr>
              <a:t>мастерские</a:t>
            </a:r>
            <a:endParaRPr lang="ru-RU" sz="2800" b="1" dirty="0" smtClean="0">
              <a:solidFill>
                <a:srgbClr val="0000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51" y="4058328"/>
            <a:ext cx="3929587" cy="261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16832"/>
            <a:ext cx="3384376" cy="4512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57" y="1540045"/>
            <a:ext cx="3941294" cy="2216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7692" t="6520" b="4385"/>
          <a:stretch/>
        </p:blipFill>
        <p:spPr bwMode="auto">
          <a:xfrm>
            <a:off x="4283968" y="3789040"/>
            <a:ext cx="4320480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552" y="404664"/>
            <a:ext cx="4515678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10101"/>
          <a:stretch/>
        </p:blipFill>
        <p:spPr>
          <a:xfrm>
            <a:off x="755576" y="3789040"/>
            <a:ext cx="2873369" cy="281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4"/>
          <a:stretch/>
        </p:blipFill>
        <p:spPr>
          <a:xfrm>
            <a:off x="5619149" y="379646"/>
            <a:ext cx="2757769" cy="3193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5830" y="1988840"/>
            <a:ext cx="4176464" cy="4608511"/>
          </a:xfrm>
          <a:prstGeom prst="round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«Уралэлектромедь»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 В-Пышма, г. Кировград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«СУЗМ»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Ревда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«Святогор»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Красноуральск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«Сафьяновская медь»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Реж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«Богословское  рудоуправление»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Краснотурьинск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«Малышевское рудоуправление»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Асбест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«Уралкабель»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Екатеринбург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ПАО «Надежденский ПЗ»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Серов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«Сухоложское литье»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Сухой лог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«ШААЗ»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Курганская обл. г. Шадринск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МЗ «Электросталь Тюмени»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Тюмень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79492"/>
            <a:ext cx="4176464" cy="420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188640"/>
            <a:ext cx="5004048" cy="892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9525">
                  <a:noFill/>
                  <a:prstDash val="solid"/>
                </a:ln>
                <a:solidFill>
                  <a:schemeClr val="tx1"/>
                </a:solidFill>
                <a:cs typeface="Browallia New" panose="020B0604020202020204" pitchFamily="34" charset="-34"/>
              </a:rPr>
              <a:t>Целевая подготовка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rowallia New" panose="020B0604020202020204" pitchFamily="34" charset="-34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rowallia New" panose="020B0604020202020204" pitchFamily="34" charset="-34"/>
              </a:rPr>
            </a:br>
            <a:r>
              <a:rPr lang="ru-RU" sz="20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УГМК» </a:t>
            </a:r>
            <a:endParaRPr lang="ru-RU" sz="2000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298481"/>
            <a:ext cx="5468520" cy="76944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kern="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Расположенность предприятий УГМК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kern="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 Свердловской области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286622"/>
            <a:ext cx="2880320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9" name="Picture 3" descr="D:\РАБОТА\Новый ролик и презентация 2014\Логотип УГМК 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6380" y="78447"/>
            <a:ext cx="862012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98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D:\РАБОТА\Новый ролик и презентация 2014\Логотип УГМК 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41288"/>
            <a:ext cx="813824" cy="112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155267" y="2492896"/>
            <a:ext cx="2629749" cy="1713768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00CC"/>
                </a:solidFill>
                <a:cs typeface="Browallia New" panose="020B0604020202020204" pitchFamily="34" charset="-34"/>
              </a:rPr>
              <a:t>Целевая подготовка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32688" y="383039"/>
            <a:ext cx="3312368" cy="1478182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Производственная практика проходит на рабочих местах с оплатой труда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6384" y="2221384"/>
            <a:ext cx="2736304" cy="1368152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Целевое обучение по востребованным </a:t>
            </a:r>
            <a:r>
              <a:rPr lang="ru-RU" sz="2000" b="1" dirty="0" smtClean="0">
                <a:solidFill>
                  <a:srgbClr val="0000CC"/>
                </a:solidFill>
                <a:cs typeface="Browallia New" panose="020B0604020202020204" pitchFamily="34" charset="-34"/>
              </a:rPr>
              <a:t>специальностям</a:t>
            </a:r>
            <a:endParaRPr lang="ru-RU" sz="2000" b="1" dirty="0">
              <a:solidFill>
                <a:srgbClr val="0000CC"/>
              </a:solidFill>
              <a:cs typeface="Browallia New" panose="020B0604020202020204" pitchFamily="34" charset="-34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28184" y="1300080"/>
            <a:ext cx="2732980" cy="1368152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Организация занятий в Техническом университете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14055" y="4885975"/>
            <a:ext cx="2732980" cy="1368152"/>
          </a:xfrm>
          <a:prstGeom prst="roundRect">
            <a:avLst>
              <a:gd name="adj" fmla="val 18359"/>
            </a:avLst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Дополнительная стипендия отличникам учёбы от предприятий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150" y="4340560"/>
            <a:ext cx="2780781" cy="1525279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Гарантированный, расширенный социальный пакет при трудоустройстве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12514" y="4944062"/>
            <a:ext cx="2672502" cy="1492497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Трудоустройство, стажировка на предприятиях </a:t>
            </a:r>
          </a:p>
        </p:txBody>
      </p:sp>
      <p:cxnSp>
        <p:nvCxnSpPr>
          <p:cNvPr id="5" name="Прямая со стрелкой 4"/>
          <p:cNvCxnSpPr>
            <a:stCxn id="2" idx="2"/>
          </p:cNvCxnSpPr>
          <p:nvPr/>
        </p:nvCxnSpPr>
        <p:spPr>
          <a:xfrm flipH="1">
            <a:off x="2914639" y="4206664"/>
            <a:ext cx="1555503" cy="739751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" idx="0"/>
            <a:endCxn id="6" idx="2"/>
          </p:cNvCxnSpPr>
          <p:nvPr/>
        </p:nvCxnSpPr>
        <p:spPr>
          <a:xfrm flipV="1">
            <a:off x="4470142" y="1861221"/>
            <a:ext cx="18730" cy="631675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" idx="2"/>
            <a:endCxn id="12" idx="0"/>
          </p:cNvCxnSpPr>
          <p:nvPr/>
        </p:nvCxnSpPr>
        <p:spPr>
          <a:xfrm flipH="1">
            <a:off x="4448765" y="4206664"/>
            <a:ext cx="21377" cy="737398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" idx="2"/>
            <a:endCxn id="9" idx="1"/>
          </p:cNvCxnSpPr>
          <p:nvPr/>
        </p:nvCxnSpPr>
        <p:spPr>
          <a:xfrm>
            <a:off x="4470142" y="4206664"/>
            <a:ext cx="1743913" cy="1363387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2" idx="1"/>
            <a:endCxn id="7" idx="3"/>
          </p:cNvCxnSpPr>
          <p:nvPr/>
        </p:nvCxnSpPr>
        <p:spPr>
          <a:xfrm flipH="1" flipV="1">
            <a:off x="2832688" y="2905460"/>
            <a:ext cx="322579" cy="444320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2" idx="3"/>
            <a:endCxn id="8" idx="1"/>
          </p:cNvCxnSpPr>
          <p:nvPr/>
        </p:nvCxnSpPr>
        <p:spPr>
          <a:xfrm flipV="1">
            <a:off x="5785016" y="1984156"/>
            <a:ext cx="443168" cy="1365624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5" y="1300080"/>
            <a:ext cx="1227299" cy="607451"/>
          </a:xfrm>
          <a:prstGeom prst="rect">
            <a:avLst/>
          </a:prstGeom>
          <a:ln>
            <a:noFill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6214055" y="3127620"/>
            <a:ext cx="2732980" cy="1368152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cs typeface="Browallia New" panose="020B0604020202020204" pitchFamily="34" charset="-34"/>
              </a:rPr>
              <a:t>Именная стипендия А.А. Козицына</a:t>
            </a:r>
            <a:endParaRPr lang="ru-RU" sz="2000" b="1" dirty="0">
              <a:solidFill>
                <a:srgbClr val="0000CC"/>
              </a:solidFill>
              <a:cs typeface="Browallia New" panose="020B0604020202020204" pitchFamily="34" charset="-34"/>
            </a:endParaRPr>
          </a:p>
        </p:txBody>
      </p:sp>
      <p:cxnSp>
        <p:nvCxnSpPr>
          <p:cNvPr id="23" name="Прямая со стрелкой 22"/>
          <p:cNvCxnSpPr>
            <a:endCxn id="22" idx="1"/>
          </p:cNvCxnSpPr>
          <p:nvPr/>
        </p:nvCxnSpPr>
        <p:spPr>
          <a:xfrm>
            <a:off x="5785016" y="3502180"/>
            <a:ext cx="429039" cy="309516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484784"/>
            <a:ext cx="4104456" cy="4824536"/>
          </a:xfrm>
          <a:prstGeom prst="rect">
            <a:avLst/>
          </a:prstGeom>
          <a:solidFill>
            <a:srgbClr val="D1EDFF"/>
          </a:solidFill>
          <a:ln>
            <a:solidFill>
              <a:srgbClr val="D1EDFF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поступить на обучение в техникум на техническую специальность;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обучаться - на «4» и «5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быть активным, принимать участие в общественной жизни техникума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соблюдать правила внутреннего распорядка в техникуме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иметь рекомендацию или направление от предприятия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иметь активную профессиональную позицию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написать заявление, подтверждающее личное желание стать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целевиком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484784"/>
            <a:ext cx="4145485" cy="4824536"/>
          </a:xfrm>
          <a:prstGeom prst="rect">
            <a:avLst/>
          </a:prstGeom>
          <a:solidFill>
            <a:srgbClr val="D1EDFF"/>
          </a:solidFill>
          <a:ln>
            <a:solidFill>
              <a:srgbClr val="D1EDFF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комиссия по отбору кандидатов на целевое обучение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начинает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работать в апреле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утверждается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список кандидатов на целевое обучение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предприятие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рассматривает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утверждает список кандидатов и заключает договор со студентом или с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родителями;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предприятия с территорий могут напрямую заключить договора со студентами после зачисления в техникум.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75816"/>
            <a:ext cx="6912768" cy="864096"/>
          </a:xfrm>
          <a:prstGeom prst="rect">
            <a:avLst/>
          </a:prstGeom>
          <a:noFill/>
          <a:ln w="19050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9525">
                  <a:noFill/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</a:rPr>
              <a:t>Как  стать студентом по целевому обучению Компании </a:t>
            </a:r>
            <a:r>
              <a:rPr lang="ru-RU" sz="2400" b="1" dirty="0" smtClean="0">
                <a:ln w="9525">
                  <a:noFill/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</a:rPr>
              <a:t>УГМК ?</a:t>
            </a:r>
            <a:endParaRPr lang="ru-RU" sz="2400" b="1" dirty="0">
              <a:ln w="9525">
                <a:noFill/>
                <a:prstDash val="solid"/>
              </a:ln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3" descr="D:\РАБОТА\Новый ролик и презентация 2014\Логотип УГМК 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00" y="110964"/>
            <a:ext cx="862012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53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937172"/>
            <a:ext cx="7560840" cy="954107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18.02.12 Технология </a:t>
            </a:r>
            <a:r>
              <a:rPr lang="ru-RU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аналитического контроля химических </a:t>
            </a:r>
            <a:r>
              <a:rPr lang="ru-RU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соединений </a:t>
            </a:r>
            <a:endParaRPr lang="ru-RU" sz="28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10 месяцев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5" y="2030507"/>
            <a:ext cx="3358113" cy="223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584176" cy="13407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5" y="4408477"/>
            <a:ext cx="3361304" cy="224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35" y="1917746"/>
            <a:ext cx="3123465" cy="20741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r="22575"/>
          <a:stretch/>
        </p:blipFill>
        <p:spPr>
          <a:xfrm rot="5400000">
            <a:off x="5463982" y="3879539"/>
            <a:ext cx="2293369" cy="31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8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47965" y="823348"/>
            <a:ext cx="6928491" cy="523220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22.02.08 Металлургическое производство </a:t>
            </a:r>
            <a:endParaRPr lang="ru-RU" sz="2800" b="1" dirty="0">
              <a:ln w="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26465"/>
          <a:stretch/>
        </p:blipFill>
        <p:spPr bwMode="auto">
          <a:xfrm>
            <a:off x="4715940" y="1484784"/>
            <a:ext cx="413575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7596"/>
            <a:ext cx="3888432" cy="479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6926" r="10625" b="3932"/>
          <a:stretch/>
        </p:blipFill>
        <p:spPr>
          <a:xfrm>
            <a:off x="4715940" y="4148997"/>
            <a:ext cx="4135751" cy="2664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39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5796" y="972017"/>
            <a:ext cx="7283699" cy="584775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15.02.16 Технология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машиностроения</a:t>
            </a:r>
          </a:p>
        </p:txBody>
      </p:sp>
      <p:pic>
        <p:nvPicPr>
          <p:cNvPr id="10243" name="Picture 3" descr="D:\РАБОТА\Новый ролик и презентация 2014\материал\станочник6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8854" r="8164" b="13199"/>
          <a:stretch/>
        </p:blipFill>
        <p:spPr bwMode="auto">
          <a:xfrm>
            <a:off x="5674920" y="1710497"/>
            <a:ext cx="3080616" cy="2654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F:\25.10.17\DSC07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120346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74" y="3933056"/>
            <a:ext cx="3643954" cy="272727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10 месяцев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828001"/>
            <a:ext cx="7467719" cy="584775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15.02.19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Сварочное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производство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8" y="1689922"/>
            <a:ext cx="3566910" cy="267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50" y="1577752"/>
            <a:ext cx="4088347" cy="271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64" y="4281010"/>
            <a:ext cx="3618529" cy="241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10 месяцев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1383912" cy="11644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6172" t="19914" r="32923" b="432"/>
          <a:stretch/>
        </p:blipFill>
        <p:spPr>
          <a:xfrm>
            <a:off x="395536" y="1977819"/>
            <a:ext cx="3392626" cy="332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3445"/>
            <a:ext cx="3548932" cy="2661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350971"/>
            <a:ext cx="3121152" cy="2340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99928" y="838595"/>
            <a:ext cx="8844072" cy="1058110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800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13.02.13 Эксплуатация </a:t>
            </a:r>
            <a:r>
              <a:rPr lang="ru-RU" sz="2800" dirty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обслуживание электрического и электромеханического оборудования </a:t>
            </a:r>
            <a:r>
              <a:rPr lang="ru-RU" sz="2800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отраслям)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7040" y="210530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7870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08"/>
            <a:ext cx="9144000" cy="6658559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187624" y="61495"/>
            <a:ext cx="7956376" cy="1477328"/>
          </a:xfrm>
          <a:prstGeom prst="rect">
            <a:avLst/>
          </a:prstGeom>
          <a:noFill/>
          <a:ln w="9525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РЕАЛИЗАЦИЯ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СОВМЕСТНОГО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Правительства Свердловской области и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УГМК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«Подготовка высококвалифицированных 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рабочих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промышленности Свердловской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области» 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основе государственно-частного партнерства</a:t>
            </a:r>
          </a:p>
        </p:txBody>
      </p:sp>
      <p:pic>
        <p:nvPicPr>
          <p:cNvPr id="16386" name="Picture 2" descr="D:\РАБОТА\Новый ролик и презентация 2014\Герб Свердловской области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55" y="61697"/>
            <a:ext cx="1396357" cy="99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D:\РАБОТА\Новый ролик и презентация 2014\Логотип УГМК 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5194" y="61495"/>
            <a:ext cx="798048" cy="110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17480"/>
          <a:stretch/>
        </p:blipFill>
        <p:spPr>
          <a:xfrm>
            <a:off x="4443616" y="1628799"/>
            <a:ext cx="4549068" cy="281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11565" t="11564" r="7170" b="15193"/>
          <a:stretch/>
        </p:blipFill>
        <p:spPr>
          <a:xfrm>
            <a:off x="323528" y="1716241"/>
            <a:ext cx="404808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xn----ctb8aecph4fn.xn--p1ai/upload/images/r1ZsFWzCkJQ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17590" r="15184" b="19041"/>
          <a:stretch/>
        </p:blipFill>
        <p:spPr bwMode="auto">
          <a:xfrm>
            <a:off x="2247367" y="3933056"/>
            <a:ext cx="4530293" cy="2669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3"/>
          <p:cNvSpPr>
            <a:spLocks noChangeArrowheads="1"/>
          </p:cNvSpPr>
          <p:nvPr/>
        </p:nvSpPr>
        <p:spPr bwMode="auto">
          <a:xfrm>
            <a:off x="1339178" y="865659"/>
            <a:ext cx="7416824" cy="1384995"/>
          </a:xfrm>
          <a:prstGeom prst="rect">
            <a:avLst/>
          </a:prstGeom>
          <a:noFill/>
          <a:ln w="28575">
            <a:noFill/>
            <a:headEnd/>
            <a:tailEnd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23.02.07 Техническое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обслуживание и ремонт двигателей, систем и агрегатов автомобилей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5" y="1897260"/>
            <a:ext cx="2537121" cy="338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74" y="1988246"/>
            <a:ext cx="2538728" cy="338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64904"/>
            <a:ext cx="2700301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188033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5150" y="260350"/>
            <a:ext cx="5976938" cy="579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E46C0A"/>
                </a:solidFill>
                <a:latin typeface="Calibri" pitchFamily="34" charset="0"/>
              </a:rPr>
              <a:t> </a:t>
            </a:r>
            <a:endParaRPr lang="ru-RU" sz="3200" b="1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27" name="Picture 3" descr="F:\25.10.17\15.02.2014\DSC072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6"/>
          <a:stretch/>
        </p:blipFill>
        <p:spPr bwMode="auto">
          <a:xfrm>
            <a:off x="386080" y="1717972"/>
            <a:ext cx="4022351" cy="21430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31104" y="972017"/>
            <a:ext cx="7535640" cy="584775"/>
          </a:xfrm>
          <a:prstGeom prst="rect">
            <a:avLst/>
          </a:prstGeom>
          <a:noFill/>
          <a:ln w="28575">
            <a:noFill/>
            <a:headEnd/>
            <a:tailEnd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</a:rPr>
              <a:t>43.02.15 Поварское и кондитерское дело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9"/>
          <a:stretch/>
        </p:blipFill>
        <p:spPr>
          <a:xfrm>
            <a:off x="271857" y="4064870"/>
            <a:ext cx="4245756" cy="2316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9" b="8126"/>
          <a:stretch/>
        </p:blipFill>
        <p:spPr>
          <a:xfrm>
            <a:off x="4626794" y="1916832"/>
            <a:ext cx="3990143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4656" y="267944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10 месяцев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Прямоугольник 1"/>
          <p:cNvSpPr>
            <a:spLocks noChangeArrowheads="1"/>
          </p:cNvSpPr>
          <p:nvPr/>
        </p:nvSpPr>
        <p:spPr bwMode="auto">
          <a:xfrm>
            <a:off x="1162407" y="1268760"/>
            <a:ext cx="7107218" cy="1077218"/>
          </a:xfrm>
          <a:prstGeom prst="rect">
            <a:avLst/>
          </a:prstGeom>
          <a:noFill/>
          <a:ln w="19050">
            <a:noFill/>
            <a:headEnd/>
            <a:tailEnd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09.02.07 Информационные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системы и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программирование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4120952" cy="274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64904"/>
            <a:ext cx="4142234" cy="2761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794656" y="267944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Платное обучение, 3 года 10 месяцев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555" y="685180"/>
            <a:ext cx="7189909" cy="1113010"/>
          </a:xfr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43.02.17 Технологии индустрии красоты</a:t>
            </a:r>
            <a:endParaRPr lang="ru-RU" sz="3200" b="1" dirty="0">
              <a:ln w="0">
                <a:noFill/>
              </a:ln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70" y="1374743"/>
            <a:ext cx="2761417" cy="2761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1012" b="19151"/>
          <a:stretch/>
        </p:blipFill>
        <p:spPr>
          <a:xfrm>
            <a:off x="194860" y="1535842"/>
            <a:ext cx="4140460" cy="3747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9000" r="10801" b="32151"/>
          <a:stretch/>
        </p:blipFill>
        <p:spPr>
          <a:xfrm>
            <a:off x="4773956" y="4151509"/>
            <a:ext cx="3795194" cy="2553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794656" y="267944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Платное обучение, 2 года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628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7200" y="2925415"/>
            <a:ext cx="2674640" cy="2833881"/>
          </a:xfrm>
          <a:prstGeom prst="rect">
            <a:avLst/>
          </a:prstGeom>
          <a:solidFill>
            <a:srgbClr val="E1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 компания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368" y="1694999"/>
            <a:ext cx="8507288" cy="45259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17 июня 2024 года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15 августа 2024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Понедельник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Вторник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Среда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Четверг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Пятница</a:t>
            </a:r>
            <a:endParaRPr lang="ru-RU" sz="3600" dirty="0"/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3347864" y="2996952"/>
            <a:ext cx="432048" cy="2762344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3717268"/>
            <a:ext cx="2448272" cy="1080120"/>
          </a:xfrm>
          <a:prstGeom prst="rect">
            <a:avLst/>
          </a:prstGeom>
          <a:solidFill>
            <a:srgbClr val="E1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</a:rPr>
              <a:t>С 9:00 – 16:00</a:t>
            </a:r>
            <a:endParaRPr lang="ru-RU" sz="2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5913966"/>
            <a:ext cx="6660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Субботы-Воскресение - ВЫХОДНОЙ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902911"/>
            <a:ext cx="8604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hlinkClick r:id="rId2"/>
              </a:rPr>
              <a:t>Сайт приемной компании </a:t>
            </a:r>
          </a:p>
          <a:p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ru-RU" sz="2000" dirty="0" err="1">
                <a:hlinkClick r:id="rId2"/>
              </a:rPr>
              <a:t>вп-юность.рф</a:t>
            </a:r>
            <a:r>
              <a:rPr lang="ru-RU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abiturientam</a:t>
            </a:r>
            <a:r>
              <a:rPr lang="en-US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vpmtt_yunost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66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24744"/>
            <a:ext cx="3788081" cy="445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026" y="5040492"/>
            <a:ext cx="8304650" cy="792833"/>
          </a:xfrm>
          <a:noFill/>
          <a:ln>
            <a:noFill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Добро пожаловать в «ЮНОСТЬ»!</a:t>
            </a:r>
            <a:endParaRPr lang="ru-RU" sz="3600" b="1" dirty="0">
              <a:ln w="1778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11775"/>
          <a:stretch/>
        </p:blipFill>
        <p:spPr>
          <a:xfrm>
            <a:off x="678026" y="764704"/>
            <a:ext cx="7895176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/>
          <p:cNvSpPr/>
          <p:nvPr/>
        </p:nvSpPr>
        <p:spPr>
          <a:xfrm>
            <a:off x="3048138" y="116632"/>
            <a:ext cx="3128595" cy="2232360"/>
          </a:xfrm>
          <a:prstGeom prst="ellipse">
            <a:avLst/>
          </a:prstGeom>
          <a:solidFill>
            <a:srgbClr val="E1FFFF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1ED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8626" y="260648"/>
            <a:ext cx="3301566" cy="1722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Наши</a:t>
            </a:r>
            <a:r>
              <a:rPr lang="ru-RU" sz="24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профессиональные</a:t>
            </a:r>
            <a:r>
              <a:rPr lang="ru-RU" sz="24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образовательные</a:t>
            </a:r>
            <a:r>
              <a:rPr lang="ru-RU" sz="24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программы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4788024" y="4292406"/>
            <a:ext cx="4075718" cy="1093556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Технология аналитического контроля химических соединений</a:t>
            </a:r>
          </a:p>
        </p:txBody>
      </p:sp>
      <p:sp>
        <p:nvSpPr>
          <p:cNvPr id="25" name="Блок-схема: знак завершения 24"/>
          <p:cNvSpPr/>
          <p:nvPr/>
        </p:nvSpPr>
        <p:spPr>
          <a:xfrm>
            <a:off x="311695" y="4281129"/>
            <a:ext cx="4003906" cy="1104833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/>
                <a:ea typeface="Times New Roman"/>
                <a:cs typeface="Times New Roman"/>
              </a:rPr>
              <a:t>Техническое обслуживание и ремонт двигателей, систем и агрегатов автомобилей</a:t>
            </a:r>
            <a:endParaRPr lang="ru-RU" sz="1600" b="1" dirty="0">
              <a:ln w="10160">
                <a:noFill/>
                <a:prstDash val="solid"/>
              </a:ln>
              <a:solidFill>
                <a:srgbClr val="60140C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Блок-схема: знак завершения 32"/>
          <p:cNvSpPr/>
          <p:nvPr/>
        </p:nvSpPr>
        <p:spPr>
          <a:xfrm>
            <a:off x="326973" y="1127436"/>
            <a:ext cx="2550912" cy="942073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Сварочное производство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Блок-схема: знак завершения 34"/>
          <p:cNvSpPr/>
          <p:nvPr/>
        </p:nvSpPr>
        <p:spPr>
          <a:xfrm>
            <a:off x="5668341" y="2258976"/>
            <a:ext cx="3183828" cy="877780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Информационные </a:t>
            </a:r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системы и программирование</a:t>
            </a:r>
            <a:endParaRPr lang="ru-RU" sz="1600" b="1" dirty="0">
              <a:ln w="10160">
                <a:noFill/>
                <a:prstDash val="solid"/>
              </a:ln>
              <a:solidFill>
                <a:srgbClr val="60140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6" name="Блок-схема: знак завершения 35"/>
          <p:cNvSpPr/>
          <p:nvPr/>
        </p:nvSpPr>
        <p:spPr>
          <a:xfrm>
            <a:off x="4946200" y="3235707"/>
            <a:ext cx="3946280" cy="957748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Металлургия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цветных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металлов</a:t>
            </a:r>
            <a:endParaRPr lang="ru-RU" b="1" dirty="0">
              <a:ln w="10160">
                <a:noFill/>
                <a:prstDash val="solid"/>
              </a:ln>
              <a:solidFill>
                <a:srgbClr val="60140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7" name="Блок-схема: знак завершения 36"/>
          <p:cNvSpPr/>
          <p:nvPr/>
        </p:nvSpPr>
        <p:spPr>
          <a:xfrm>
            <a:off x="323528" y="3235707"/>
            <a:ext cx="3744416" cy="911384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/>
                <a:ea typeface="Times New Roman"/>
                <a:cs typeface="Times New Roman"/>
              </a:rPr>
              <a:t>Технология парикмахерского искусства </a:t>
            </a:r>
            <a:endParaRPr lang="ru-RU" sz="1600" b="1" dirty="0">
              <a:ln w="10160">
                <a:noFill/>
                <a:prstDash val="solid"/>
              </a:ln>
              <a:solidFill>
                <a:srgbClr val="60140C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Блок-схема: знак завершения 37"/>
          <p:cNvSpPr/>
          <p:nvPr/>
        </p:nvSpPr>
        <p:spPr>
          <a:xfrm>
            <a:off x="6324720" y="1095052"/>
            <a:ext cx="2735001" cy="1006839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Поварское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 и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кондитерское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 дело</a:t>
            </a:r>
          </a:p>
        </p:txBody>
      </p:sp>
      <p:sp>
        <p:nvSpPr>
          <p:cNvPr id="39" name="Блок-схема: знак завершения 38"/>
          <p:cNvSpPr/>
          <p:nvPr/>
        </p:nvSpPr>
        <p:spPr>
          <a:xfrm>
            <a:off x="4600737" y="5438824"/>
            <a:ext cx="4075719" cy="1230307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Техническая эксплуатация и обслуживание электрического </a:t>
            </a:r>
          </a:p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и электромеханического оборудования </a:t>
            </a:r>
          </a:p>
        </p:txBody>
      </p:sp>
      <p:sp>
        <p:nvSpPr>
          <p:cNvPr id="40" name="Блок-схема: знак завершения 39"/>
          <p:cNvSpPr/>
          <p:nvPr/>
        </p:nvSpPr>
        <p:spPr>
          <a:xfrm>
            <a:off x="323528" y="2275268"/>
            <a:ext cx="3312368" cy="826401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Технология</a:t>
            </a:r>
            <a:r>
              <a:rPr lang="ru-RU" dirty="0"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машиностроения</a:t>
            </a:r>
            <a:endParaRPr lang="ru-RU" dirty="0">
              <a:ln w="10160">
                <a:noFill/>
                <a:prstDash val="solid"/>
              </a:ln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Блок-схема: знак завершения 40"/>
          <p:cNvSpPr/>
          <p:nvPr/>
        </p:nvSpPr>
        <p:spPr>
          <a:xfrm>
            <a:off x="314286" y="5520000"/>
            <a:ext cx="4001315" cy="1101836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/>
                <a:ea typeface="Times New Roman"/>
                <a:cs typeface="Times New Roman"/>
              </a:rPr>
              <a:t>Оснащение средствами автоматизации технологических процессов и производств (по отраслям)</a:t>
            </a:r>
            <a:endParaRPr lang="ru-RU" sz="1600" b="1" dirty="0">
              <a:ln w="10160">
                <a:noFill/>
                <a:prstDash val="solid"/>
              </a:ln>
              <a:solidFill>
                <a:srgbClr val="60140C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4788024" y="4269675"/>
            <a:ext cx="4075718" cy="1093556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Технология аналитического контроля химических соединений</a:t>
            </a: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311695" y="4258398"/>
            <a:ext cx="4003906" cy="1104833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Техническое обслуживание и ремонт двигателей, систем и агрегатов автомобилей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Блок-схема: знак завершения 15"/>
          <p:cNvSpPr/>
          <p:nvPr/>
        </p:nvSpPr>
        <p:spPr>
          <a:xfrm>
            <a:off x="5668341" y="2236245"/>
            <a:ext cx="3183828" cy="877780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Информационные </a:t>
            </a:r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системы и программирование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Блок-схема: знак завершения 16"/>
          <p:cNvSpPr/>
          <p:nvPr/>
        </p:nvSpPr>
        <p:spPr>
          <a:xfrm>
            <a:off x="4946200" y="3212976"/>
            <a:ext cx="3946280" cy="957748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Металлургия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цветных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металлов</a:t>
            </a:r>
            <a:endParaRPr lang="ru-RU" b="1" dirty="0">
              <a:ln w="10160">
                <a:noFill/>
                <a:prstDash val="solid"/>
              </a:ln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Блок-схема: знак завершения 17"/>
          <p:cNvSpPr/>
          <p:nvPr/>
        </p:nvSpPr>
        <p:spPr>
          <a:xfrm>
            <a:off x="323528" y="3212976"/>
            <a:ext cx="3744416" cy="911384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Технология парикмахерского искусства 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Блок-схема: знак завершения 18"/>
          <p:cNvSpPr/>
          <p:nvPr/>
        </p:nvSpPr>
        <p:spPr>
          <a:xfrm>
            <a:off x="6324720" y="1072321"/>
            <a:ext cx="2735001" cy="1006839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Поварское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 и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кондитерское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 дело</a:t>
            </a:r>
          </a:p>
        </p:txBody>
      </p:sp>
      <p:sp>
        <p:nvSpPr>
          <p:cNvPr id="21" name="Блок-схема: знак завершения 20"/>
          <p:cNvSpPr/>
          <p:nvPr/>
        </p:nvSpPr>
        <p:spPr>
          <a:xfrm>
            <a:off x="4600737" y="5416093"/>
            <a:ext cx="4075719" cy="1230307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Техническая эксплуатация и обслуживание электрического </a:t>
            </a:r>
          </a:p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и электромеханического оборудования </a:t>
            </a:r>
          </a:p>
        </p:txBody>
      </p:sp>
      <p:sp>
        <p:nvSpPr>
          <p:cNvPr id="22" name="Блок-схема: знак завершения 21"/>
          <p:cNvSpPr/>
          <p:nvPr/>
        </p:nvSpPr>
        <p:spPr>
          <a:xfrm>
            <a:off x="314286" y="5497269"/>
            <a:ext cx="4001315" cy="1101836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Оснащение средствами автоматизации технологических процессов и производств (по отраслям)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411760" y="2060848"/>
            <a:ext cx="4320480" cy="2304256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Преимущества 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/>
            </a:r>
            <a:b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обучения в </a:t>
            </a:r>
            <a:r>
              <a:rPr 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ГАПОУ 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СО "Верхнепышминский </a:t>
            </a:r>
            <a:r>
              <a:rPr lang="ru-RU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механико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– технологический техникум </a:t>
            </a:r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«Юность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»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9521" y="2420888"/>
            <a:ext cx="1768119" cy="1205940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Бесплатное обучение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33621" y="440527"/>
            <a:ext cx="2232248" cy="1008392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Прием без вступительных экзаменов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1597" y="395287"/>
            <a:ext cx="2262426" cy="1045439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Стипендия на всех профилях обучения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34200" y="332655"/>
            <a:ext cx="2475600" cy="1224136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Губернаторская стипендия – отличникам учёбы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92280" y="2478669"/>
            <a:ext cx="1673589" cy="1252589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Отсрочка от армии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12160" y="4759010"/>
            <a:ext cx="2880320" cy="1445138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Производственная практика на рабочих местах предприятий города и области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3601" y="4756170"/>
            <a:ext cx="2377896" cy="1424417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Целевое обучение на технических профилях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987824" y="4759010"/>
            <a:ext cx="2821976" cy="1447978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Продолжение обучения по сокращенной   программе в ВУЗах</a:t>
            </a:r>
          </a:p>
        </p:txBody>
      </p:sp>
      <p:cxnSp>
        <p:nvCxnSpPr>
          <p:cNvPr id="21" name="Прямая со стрелкой 20"/>
          <p:cNvCxnSpPr>
            <a:endCxn id="15" idx="2"/>
          </p:cNvCxnSpPr>
          <p:nvPr/>
        </p:nvCxnSpPr>
        <p:spPr>
          <a:xfrm flipH="1" flipV="1">
            <a:off x="1532810" y="1440726"/>
            <a:ext cx="1022966" cy="692131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2037640" y="3093745"/>
            <a:ext cx="406362" cy="1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398812" y="4367944"/>
            <a:ext cx="0" cy="391066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6732240" y="3104963"/>
            <a:ext cx="360040" cy="1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9" idx="0"/>
          </p:cNvCxnSpPr>
          <p:nvPr/>
        </p:nvCxnSpPr>
        <p:spPr>
          <a:xfrm flipH="1">
            <a:off x="1472549" y="4221088"/>
            <a:ext cx="1011219" cy="535082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4" idx="2"/>
          </p:cNvCxnSpPr>
          <p:nvPr/>
        </p:nvCxnSpPr>
        <p:spPr>
          <a:xfrm flipV="1">
            <a:off x="6535465" y="1448919"/>
            <a:ext cx="1114280" cy="677886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572000" y="1538858"/>
            <a:ext cx="0" cy="504058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659628" y="4221088"/>
            <a:ext cx="792088" cy="535082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6844" y="2685042"/>
            <a:ext cx="3456384" cy="671949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Набор - 2024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3595" y="369878"/>
            <a:ext cx="5340684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 w="0"/>
                <a:solidFill>
                  <a:srgbClr val="0000CC"/>
                </a:solidFill>
                <a:latin typeface="Century" panose="02040604050505020304" pitchFamily="18" charset="0"/>
              </a:rPr>
              <a:t>Профессионалитет</a:t>
            </a:r>
            <a:endParaRPr lang="ru-RU" sz="4000" b="1" dirty="0">
              <a:solidFill>
                <a:srgbClr val="0000CC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sp>
        <p:nvSpPr>
          <p:cNvPr id="6" name="Блок-схема: знак завершения 5"/>
          <p:cNvSpPr/>
          <p:nvPr/>
        </p:nvSpPr>
        <p:spPr>
          <a:xfrm>
            <a:off x="869033" y="3206759"/>
            <a:ext cx="7200000" cy="720000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Сварочное производство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869033" y="5059031"/>
            <a:ext cx="7200000" cy="720000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Технология аналитического контроля химических соединений</a:t>
            </a:r>
            <a:endParaRPr lang="ru-RU" sz="1600" dirty="0">
              <a:ln w="10160">
                <a:noFill/>
                <a:prstDash val="solid"/>
              </a:ln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910333" y="5980356"/>
            <a:ext cx="7200000" cy="720000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Эксплуатация и обслуживание электрического и электромеханического оборудования (по отраслям)</a:t>
            </a: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869033" y="4137706"/>
            <a:ext cx="7200000" cy="720000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Металлургическое производство </a:t>
            </a:r>
            <a:endParaRPr lang="ru-RU" sz="1600" b="1" dirty="0" smtClean="0">
              <a:ln w="10160">
                <a:noFill/>
                <a:prstDash val="solid"/>
              </a:ln>
              <a:solidFill>
                <a:srgbClr val="002060"/>
              </a:solidFill>
              <a:latin typeface="Bookman Old Style"/>
              <a:ea typeface="Times New Roman"/>
              <a:cs typeface="Times New Roman"/>
            </a:endParaRPr>
          </a:p>
          <a:p>
            <a:pPr lvl="0" algn="ctr"/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(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по видам производства)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073" y="1484714"/>
            <a:ext cx="9097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Профессионалитет - это образовательная программа в техникуме, которая позволит студенту стать высококвалифицированным специалистом на ведущем предприятии </a:t>
            </a:r>
            <a:r>
              <a:rPr lang="ru-RU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региона</a:t>
            </a:r>
          </a:p>
          <a:p>
            <a:pPr algn="ctr"/>
            <a:r>
              <a:rPr lang="ru-RU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 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к</a:t>
            </a:r>
            <a:r>
              <a:rPr lang="ru-RU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ластер «металлургия»</a:t>
            </a:r>
            <a:endParaRPr lang="ru-RU" b="1" dirty="0">
              <a:ln w="10160">
                <a:noFill/>
                <a:prstDash val="solid"/>
              </a:ln>
              <a:solidFill>
                <a:srgbClr val="002060"/>
              </a:solidFill>
              <a:latin typeface="Bookman Old Style"/>
              <a:ea typeface="Times New Roman"/>
              <a:cs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25239"/>
            <a:ext cx="1417158" cy="12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369878"/>
            <a:ext cx="6776575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0"/>
                <a:solidFill>
                  <a:srgbClr val="0000CC"/>
                </a:solidFill>
                <a:latin typeface="Century" panose="02040604050505020304" pitchFamily="18" charset="0"/>
              </a:rPr>
              <a:t>Целевое обучение</a:t>
            </a:r>
            <a:endParaRPr lang="ru-RU" sz="4000" b="1" dirty="0">
              <a:solidFill>
                <a:srgbClr val="0000CC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668759" y="2999932"/>
            <a:ext cx="4320000" cy="720000"/>
          </a:xfrm>
          <a:prstGeom prst="roundRect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00CC"/>
                </a:solidFill>
                <a:latin typeface="Bookman Old Style"/>
                <a:ea typeface="Times New Roman"/>
                <a:cs typeface="Times New Roman"/>
              </a:rPr>
              <a:t>Шаг 1</a:t>
            </a:r>
          </a:p>
          <a:p>
            <a:pPr lvl="0" algn="ctr"/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Определиться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с выбором </a:t>
            </a:r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организации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073" y="1316249"/>
            <a:ext cx="9097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Целевое обучение (ЦО) — это форма получения образования, при которой абитуриент еще до поступления в образовательное учреждение </a:t>
            </a:r>
            <a:r>
              <a:rPr lang="ru-RU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заключает 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договор с работодателем.</a:t>
            </a:r>
          </a:p>
          <a:p>
            <a:pPr algn="ctr"/>
            <a:endParaRPr lang="ru-RU" b="1" dirty="0">
              <a:ln w="10160">
                <a:noFill/>
                <a:prstDash val="solid"/>
              </a:ln>
              <a:solidFill>
                <a:srgbClr val="002060"/>
              </a:solidFill>
              <a:latin typeface="Bookman Old Style"/>
              <a:ea typeface="Times New Roman"/>
              <a:cs typeface="Times New Roman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68759" y="3923221"/>
            <a:ext cx="4320000" cy="720000"/>
          </a:xfrm>
          <a:prstGeom prst="roundRect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00CC"/>
                </a:solidFill>
                <a:latin typeface="Bookman Old Style"/>
                <a:ea typeface="Times New Roman"/>
                <a:cs typeface="Times New Roman"/>
              </a:rPr>
              <a:t>Шаг 2</a:t>
            </a:r>
          </a:p>
          <a:p>
            <a:pPr lvl="0" algn="ctr"/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Подать заявку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на платформе «Работа в России».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244583" y="2271679"/>
            <a:ext cx="3168352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0"/>
                <a:solidFill>
                  <a:srgbClr val="0000CC"/>
                </a:solidFill>
                <a:latin typeface="Century" panose="02040604050505020304" pitchFamily="18" charset="0"/>
              </a:rPr>
              <a:t>Абитуриент</a:t>
            </a:r>
            <a:endParaRPr lang="ru-RU" sz="2800" b="1" dirty="0">
              <a:solidFill>
                <a:srgbClr val="0000CC"/>
              </a:solidFill>
              <a:latin typeface="Century" panose="020406040505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4871" y="2271679"/>
            <a:ext cx="3168352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0"/>
                <a:solidFill>
                  <a:srgbClr val="0000CC"/>
                </a:solidFill>
                <a:latin typeface="Century" panose="02040604050505020304" pitchFamily="18" charset="0"/>
              </a:rPr>
              <a:t>Работодатель</a:t>
            </a:r>
            <a:endParaRPr lang="ru-RU" sz="2800" b="1" dirty="0">
              <a:solidFill>
                <a:srgbClr val="0000CC"/>
              </a:solidFill>
              <a:latin typeface="Century" panose="020406040505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68759" y="4842916"/>
            <a:ext cx="4320000" cy="720000"/>
          </a:xfrm>
          <a:prstGeom prst="roundRect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00CC"/>
                </a:solidFill>
                <a:latin typeface="Bookman Old Style"/>
                <a:ea typeface="Times New Roman"/>
                <a:cs typeface="Times New Roman"/>
              </a:rPr>
              <a:t>Шаг 3</a:t>
            </a:r>
          </a:p>
          <a:p>
            <a:pPr lvl="0" algn="ctr"/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Самостоятельно заключить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с заказчиком договор о целевом </a:t>
            </a:r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обучении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94450" y="5814058"/>
            <a:ext cx="43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СЕРВИС "ЦЕЛЕВОЕ ОБУЧЕНИЕ" ЗАРАБОТАЕТ НА ПОРТАЛЕ "РАБОТА </a:t>
            </a:r>
            <a:r>
              <a:rPr lang="ru-RU" dirty="0" smtClean="0"/>
              <a:t>В РОССИИ</a:t>
            </a:r>
            <a:r>
              <a:rPr lang="ru-RU" dirty="0"/>
              <a:t>" В МАЕ 2024 ГОДА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9512" y="2999971"/>
            <a:ext cx="4320000" cy="944074"/>
          </a:xfrm>
          <a:prstGeom prst="roundRect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Размещает </a:t>
            </a:r>
            <a:r>
              <a:rPr lang="ru-RU" sz="1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на Единой цифровой платформе в сфере занятости и трудовых отношений «Работа в России» предложения о заключении договора </a:t>
            </a:r>
            <a:r>
              <a:rPr lang="ru-RU" sz="14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 </a:t>
            </a:r>
            <a:r>
              <a:rPr lang="ru-RU" sz="1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целевом </a:t>
            </a:r>
            <a:r>
              <a:rPr lang="ru-RU" sz="14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обучении</a:t>
            </a:r>
            <a:endParaRPr lang="ru-RU" sz="1400" b="1" dirty="0">
              <a:ln w="10160">
                <a:noFill/>
                <a:prstDash val="solid"/>
              </a:ln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873" y="4037623"/>
            <a:ext cx="4491912" cy="2717337"/>
          </a:xfrm>
          <a:prstGeom prst="roundRect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1. Сведения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 трудовой деятельности в соответствии с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получаемой квалификацией</a:t>
            </a:r>
          </a:p>
          <a:p>
            <a:pPr lvl="0"/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2.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Сведения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об организациях, осуществляющих образовательную деятельность,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в которых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должно быть организовано целевое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обучение 3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.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Сведения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 мерах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поддержки</a:t>
            </a:r>
          </a:p>
          <a:p>
            <a:pPr lvl="0"/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4.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Сведения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 требованиях, которые предъявляются заказчиком целевого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обучения к гражданам</a:t>
            </a:r>
          </a:p>
          <a:p>
            <a:pPr lvl="0"/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5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.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Сведения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 требованиях к успеваемости гражданина, с которым будет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заключен договор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 целевом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обучении</a:t>
            </a:r>
          </a:p>
          <a:p>
            <a:pPr lvl="0"/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6.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Контакты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лиц, определенных заказчиком целевого обучения ответственными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за организацию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заключения договоров о целевом обучении.</a:t>
            </a:r>
          </a:p>
        </p:txBody>
      </p:sp>
    </p:spTree>
    <p:extLst>
      <p:ext uri="{BB962C8B-B14F-4D97-AF65-F5344CB8AC3E}">
        <p14:creationId xmlns:p14="http://schemas.microsoft.com/office/powerpoint/2010/main" val="2275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111878"/>
            <a:ext cx="6624736" cy="129266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rgbClr val="0000CC"/>
                </a:solidFill>
                <a:latin typeface="Century" panose="02040604050505020304" pitchFamily="18" charset="0"/>
              </a:rPr>
              <a:t>Современные лаборатории, мастерские и учебные </a:t>
            </a:r>
            <a:r>
              <a:rPr lang="ru-RU" sz="2400" b="1" dirty="0" smtClean="0">
                <a:ln w="0"/>
                <a:solidFill>
                  <a:srgbClr val="0000CC"/>
                </a:solidFill>
                <a:latin typeface="Century" panose="02040604050505020304" pitchFamily="18" charset="0"/>
              </a:rPr>
              <a:t>кабинеты.</a:t>
            </a:r>
            <a:endParaRPr lang="ru-RU" sz="2400" b="1" dirty="0">
              <a:ln w="0"/>
              <a:solidFill>
                <a:srgbClr val="0000CC"/>
              </a:solidFill>
              <a:latin typeface="Century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00CC"/>
                </a:solidFill>
                <a:latin typeface="Century" panose="02040604050505020304" pitchFamily="18" charset="0"/>
              </a:rPr>
              <a:t>Площадка 1 – ул. </a:t>
            </a:r>
            <a:r>
              <a:rPr lang="ru-RU" sz="2000" b="1" dirty="0" err="1">
                <a:solidFill>
                  <a:srgbClr val="0000CC"/>
                </a:solidFill>
                <a:latin typeface="Century" panose="02040604050505020304" pitchFamily="18" charset="0"/>
              </a:rPr>
              <a:t>Кривоусова</a:t>
            </a:r>
            <a:r>
              <a:rPr lang="ru-RU" sz="2000" b="1" dirty="0">
                <a:solidFill>
                  <a:srgbClr val="0000CC"/>
                </a:solidFill>
                <a:latin typeface="Century" panose="02040604050505020304" pitchFamily="18" charset="0"/>
              </a:rPr>
              <a:t>, 53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32040" y="1525853"/>
            <a:ext cx="3528394" cy="234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25853"/>
            <a:ext cx="3456384" cy="2362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1" y="4133519"/>
            <a:ext cx="3530827" cy="237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33519"/>
            <a:ext cx="3528394" cy="245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94177" y="198873"/>
            <a:ext cx="8229600" cy="1190373"/>
          </a:xfrm>
          <a:noFill/>
          <a:ln w="28575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sz="2800" b="1" dirty="0">
                <a:solidFill>
                  <a:srgbClr val="0000CC"/>
                </a:solidFill>
                <a:latin typeface="Century" panose="02040604050505020304" pitchFamily="18" charset="0"/>
              </a:rPr>
              <a:t>Современные лаборатории, мастерские и учебные </a:t>
            </a:r>
            <a:r>
              <a:rPr lang="ru-RU" sz="2800" b="1" dirty="0" smtClean="0">
                <a:solidFill>
                  <a:srgbClr val="0000CC"/>
                </a:solidFill>
                <a:latin typeface="Century" panose="02040604050505020304" pitchFamily="18" charset="0"/>
              </a:rPr>
              <a:t>кабинеты </a:t>
            </a:r>
            <a:br>
              <a:rPr lang="ru-RU" sz="2800" b="1" dirty="0" smtClean="0">
                <a:solidFill>
                  <a:srgbClr val="0000CC"/>
                </a:solidFill>
                <a:latin typeface="Century" panose="02040604050505020304" pitchFamily="18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Century" panose="02040604050505020304" pitchFamily="18" charset="0"/>
              </a:rPr>
              <a:t>Площадка 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 ул. Лесная, 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26" y="1623984"/>
            <a:ext cx="3493366" cy="245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/>
          <a:stretch/>
        </p:blipFill>
        <p:spPr>
          <a:xfrm>
            <a:off x="634462" y="4353949"/>
            <a:ext cx="3462358" cy="2374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 r="11061"/>
          <a:stretch/>
        </p:blipFill>
        <p:spPr>
          <a:xfrm>
            <a:off x="4523490" y="4293096"/>
            <a:ext cx="3694447" cy="2435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2" y="1532232"/>
            <a:ext cx="3581917" cy="268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96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" y="116631"/>
            <a:ext cx="1478291" cy="1251157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63687" y="152570"/>
            <a:ext cx="7075013" cy="1215218"/>
          </a:xfr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chemeClr val="bg1">
                <a:alpha val="31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 </a:t>
            </a:r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подготовке и проведению демонстрационного </a:t>
            </a: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</a:t>
            </a:r>
            <a:endParaRPr lang="ru-RU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397220"/>
            <a:ext cx="3744416" cy="248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1" y="1412776"/>
            <a:ext cx="3763982" cy="250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09616"/>
            <a:ext cx="3741556" cy="2487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09616"/>
            <a:ext cx="3813899" cy="2535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8436</TotalTime>
  <Words>876</Words>
  <Application>Microsoft Office PowerPoint</Application>
  <PresentationFormat>Экран (4:3)</PresentationFormat>
  <Paragraphs>173</Paragraphs>
  <Slides>26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9" baseType="lpstr">
      <vt:lpstr>Batang</vt:lpstr>
      <vt:lpstr>Arial</vt:lpstr>
      <vt:lpstr>Arial Black</vt:lpstr>
      <vt:lpstr>Arial Narrow</vt:lpstr>
      <vt:lpstr>Bookman Old Style</vt:lpstr>
      <vt:lpstr>Browallia New</vt:lpstr>
      <vt:lpstr>Calibri</vt:lpstr>
      <vt:lpstr>Cambria Math</vt:lpstr>
      <vt:lpstr>Century</vt:lpstr>
      <vt:lpstr>Times New Roman</vt:lpstr>
      <vt:lpstr>Тема Office</vt:lpstr>
      <vt:lpstr>1_Тема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Современные лаборатории, мастерские и учебные кабинеты  Площадка № 2 ул. Лесная, 1</vt:lpstr>
      <vt:lpstr>Центр по подготовке и проведению демонстрационного экзамена</vt:lpstr>
      <vt:lpstr>Лаборатории и мастерские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43.02.17 Технологии индустрии красоты</vt:lpstr>
      <vt:lpstr>Приемная компания</vt:lpstr>
      <vt:lpstr>Презентация PowerPoint</vt:lpstr>
      <vt:lpstr>Добро пожаловать в «ЮНОСТЬ»!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556</cp:revision>
  <cp:lastPrinted>2021-10-19T10:02:36Z</cp:lastPrinted>
  <dcterms:created xsi:type="dcterms:W3CDTF">2013-09-27T10:35:36Z</dcterms:created>
  <dcterms:modified xsi:type="dcterms:W3CDTF">2024-05-14T09:32:40Z</dcterms:modified>
</cp:coreProperties>
</file>