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36" r:id="rId2"/>
    <p:sldId id="299" r:id="rId3"/>
    <p:sldId id="257" r:id="rId4"/>
    <p:sldId id="399" r:id="rId5"/>
    <p:sldId id="258" r:id="rId6"/>
    <p:sldId id="400" r:id="rId7"/>
    <p:sldId id="396" r:id="rId8"/>
    <p:sldId id="398" r:id="rId9"/>
    <p:sldId id="260" r:id="rId10"/>
    <p:sldId id="397" r:id="rId11"/>
    <p:sldId id="395" r:id="rId12"/>
    <p:sldId id="350" r:id="rId13"/>
    <p:sldId id="401" r:id="rId14"/>
    <p:sldId id="358" r:id="rId15"/>
    <p:sldId id="371" r:id="rId16"/>
    <p:sldId id="402" r:id="rId17"/>
    <p:sldId id="359" r:id="rId18"/>
    <p:sldId id="347" r:id="rId19"/>
    <p:sldId id="376" r:id="rId20"/>
    <p:sldId id="261" r:id="rId21"/>
    <p:sldId id="403" r:id="rId22"/>
    <p:sldId id="390" r:id="rId23"/>
    <p:sldId id="262" r:id="rId24"/>
    <p:sldId id="263" r:id="rId25"/>
    <p:sldId id="264" r:id="rId26"/>
    <p:sldId id="300" r:id="rId27"/>
    <p:sldId id="377" r:id="rId28"/>
    <p:sldId id="310" r:id="rId29"/>
    <p:sldId id="411" r:id="rId30"/>
    <p:sldId id="383" r:id="rId31"/>
    <p:sldId id="266" r:id="rId32"/>
    <p:sldId id="392" r:id="rId33"/>
    <p:sldId id="393" r:id="rId34"/>
    <p:sldId id="269" r:id="rId35"/>
    <p:sldId id="272" r:id="rId36"/>
    <p:sldId id="276" r:id="rId37"/>
    <p:sldId id="278" r:id="rId38"/>
    <p:sldId id="279" r:id="rId39"/>
    <p:sldId id="285" r:id="rId40"/>
    <p:sldId id="287" r:id="rId41"/>
    <p:sldId id="288" r:id="rId42"/>
    <p:sldId id="317" r:id="rId43"/>
    <p:sldId id="296" r:id="rId44"/>
    <p:sldId id="382" r:id="rId45"/>
    <p:sldId id="363" r:id="rId46"/>
    <p:sldId id="290" r:id="rId47"/>
    <p:sldId id="281" r:id="rId48"/>
    <p:sldId id="384" r:id="rId49"/>
    <p:sldId id="409" r:id="rId50"/>
    <p:sldId id="291" r:id="rId51"/>
    <p:sldId id="295" r:id="rId52"/>
    <p:sldId id="297" r:id="rId53"/>
    <p:sldId id="318" r:id="rId54"/>
    <p:sldId id="313" r:id="rId55"/>
    <p:sldId id="314" r:id="rId56"/>
    <p:sldId id="298" r:id="rId57"/>
    <p:sldId id="391" r:id="rId58"/>
    <p:sldId id="381" r:id="rId59"/>
    <p:sldId id="324" r:id="rId60"/>
    <p:sldId id="319" r:id="rId61"/>
    <p:sldId id="321" r:id="rId62"/>
    <p:sldId id="355" r:id="rId63"/>
    <p:sldId id="323" r:id="rId64"/>
    <p:sldId id="325" r:id="rId65"/>
    <p:sldId id="326" r:id="rId66"/>
    <p:sldId id="404" r:id="rId67"/>
    <p:sldId id="407" r:id="rId68"/>
    <p:sldId id="333" r:id="rId69"/>
    <p:sldId id="414" r:id="rId70"/>
    <p:sldId id="386" r:id="rId71"/>
    <p:sldId id="387" r:id="rId72"/>
    <p:sldId id="379" r:id="rId73"/>
    <p:sldId id="385" r:id="rId74"/>
    <p:sldId id="329" r:id="rId75"/>
    <p:sldId id="343" r:id="rId7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42" autoAdjust="0"/>
    <p:restoredTop sz="94660"/>
  </p:normalViewPr>
  <p:slideViewPr>
    <p:cSldViewPr snapToGrid="0">
      <p:cViewPr varScale="1">
        <p:scale>
          <a:sx n="88" d="100"/>
          <a:sy n="88" d="100"/>
        </p:scale>
        <p:origin x="-235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136B8-57C5-4C2A-A808-1B54B8A700E7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0A460C1E-A272-4A08-A87B-8633CFB351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802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136B8-57C5-4C2A-A808-1B54B8A700E7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A460C1E-A272-4A08-A87B-8633CFB351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998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136B8-57C5-4C2A-A808-1B54B8A700E7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A460C1E-A272-4A08-A87B-8633CFB3516E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680357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136B8-57C5-4C2A-A808-1B54B8A700E7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A460C1E-A272-4A08-A87B-8633CFB351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940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136B8-57C5-4C2A-A808-1B54B8A700E7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A460C1E-A272-4A08-A87B-8633CFB3516E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937310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136B8-57C5-4C2A-A808-1B54B8A700E7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A460C1E-A272-4A08-A87B-8633CFB351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505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136B8-57C5-4C2A-A808-1B54B8A700E7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60C1E-A272-4A08-A87B-8633CFB351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1488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136B8-57C5-4C2A-A808-1B54B8A700E7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60C1E-A272-4A08-A87B-8633CFB351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763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136B8-57C5-4C2A-A808-1B54B8A700E7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60C1E-A272-4A08-A87B-8633CFB351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889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136B8-57C5-4C2A-A808-1B54B8A700E7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A460C1E-A272-4A08-A87B-8633CFB351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009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136B8-57C5-4C2A-A808-1B54B8A700E7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A460C1E-A272-4A08-A87B-8633CFB351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304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136B8-57C5-4C2A-A808-1B54B8A700E7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A460C1E-A272-4A08-A87B-8633CFB351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070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136B8-57C5-4C2A-A808-1B54B8A700E7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60C1E-A272-4A08-A87B-8633CFB351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608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136B8-57C5-4C2A-A808-1B54B8A700E7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60C1E-A272-4A08-A87B-8633CFB351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894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136B8-57C5-4C2A-A808-1B54B8A700E7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60C1E-A272-4A08-A87B-8633CFB351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373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136B8-57C5-4C2A-A808-1B54B8A700E7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A460C1E-A272-4A08-A87B-8633CFB351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299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136B8-57C5-4C2A-A808-1B54B8A700E7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0A460C1E-A272-4A08-A87B-8633CFB351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139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35333" y="253999"/>
            <a:ext cx="4487334" cy="6417734"/>
          </a:xfrm>
        </p:spPr>
        <p:txBody>
          <a:bodyPr>
            <a:normAutofit fontScale="40000" lnSpcReduction="20000"/>
          </a:bodyPr>
          <a:lstStyle/>
          <a:p>
            <a:r>
              <a:rPr lang="ru-RU" sz="7600" b="1" dirty="0">
                <a:solidFill>
                  <a:srgbClr val="FF0000"/>
                </a:solidFill>
              </a:rPr>
              <a:t>75 ЭПИЗОДОВ ВЕЛИКОЙ ОТЕЧЕСТВЕННОЙ ВОЙНЫ: </a:t>
            </a:r>
            <a:r>
              <a:rPr lang="ru-RU" sz="7600" b="1" dirty="0" smtClean="0">
                <a:solidFill>
                  <a:srgbClr val="FF0000"/>
                </a:solidFill>
              </a:rPr>
              <a:t>РАССКАЗЫВАЮТ ФОТОГРАФИИ</a:t>
            </a:r>
          </a:p>
          <a:p>
            <a:endParaRPr lang="ru-RU" sz="3600" b="1" dirty="0" smtClean="0"/>
          </a:p>
          <a:p>
            <a:r>
              <a:rPr lang="ru-RU" sz="5000" b="1" dirty="0" smtClean="0"/>
              <a:t>1</a:t>
            </a:r>
            <a:r>
              <a:rPr lang="ru-RU" sz="5000" b="1" dirty="0"/>
              <a:t>. Советские фотожурналисты и кинооператоры </a:t>
            </a:r>
            <a:br>
              <a:rPr lang="ru-RU" sz="5000" b="1" dirty="0"/>
            </a:br>
            <a:r>
              <a:rPr lang="ru-RU" sz="5000" b="1" dirty="0"/>
              <a:t>у здания Рейхстага.</a:t>
            </a:r>
            <a:br>
              <a:rPr lang="ru-RU" sz="5000" b="1" dirty="0"/>
            </a:br>
            <a:r>
              <a:rPr lang="ru-RU" sz="5000" b="1" dirty="0"/>
              <a:t>Слева направо, первый ряд</a:t>
            </a:r>
            <a:r>
              <a:rPr lang="ru-RU" sz="5000" b="1" dirty="0" smtClean="0"/>
              <a:t>: Г</a:t>
            </a:r>
            <a:r>
              <a:rPr lang="ru-RU" sz="5000" b="1" dirty="0"/>
              <a:t>. Самсонов,</a:t>
            </a:r>
            <a:br>
              <a:rPr lang="ru-RU" sz="5000" b="1" dirty="0"/>
            </a:br>
            <a:r>
              <a:rPr lang="ru-RU" sz="5000" b="1" dirty="0"/>
              <a:t>А. Морозов, Ф. Кислов, Л. Железнов, И. Шагин, </a:t>
            </a:r>
            <a:r>
              <a:rPr lang="ru-RU" sz="5000" b="1" dirty="0" smtClean="0"/>
              <a:t>О</a:t>
            </a:r>
            <a:r>
              <a:rPr lang="ru-RU" sz="5000" b="1" dirty="0"/>
              <a:t>. </a:t>
            </a:r>
            <a:r>
              <a:rPr lang="ru-RU" sz="5000" b="1" dirty="0" err="1"/>
              <a:t>Кнорринг</a:t>
            </a:r>
            <a:r>
              <a:rPr lang="ru-RU" sz="5000" b="1" dirty="0"/>
              <a:t>;</a:t>
            </a:r>
            <a:br>
              <a:rPr lang="ru-RU" sz="5000" b="1" dirty="0"/>
            </a:br>
            <a:r>
              <a:rPr lang="ru-RU" sz="5000" b="1" dirty="0"/>
              <a:t>второй ряд: </a:t>
            </a:r>
            <a:br>
              <a:rPr lang="ru-RU" sz="5000" b="1" dirty="0"/>
            </a:br>
            <a:r>
              <a:rPr lang="ru-RU" sz="5000" b="1" dirty="0"/>
              <a:t>С. Альперин, А. Капустянский, </a:t>
            </a:r>
            <a:br>
              <a:rPr lang="ru-RU" sz="5000" b="1" dirty="0"/>
            </a:br>
            <a:r>
              <a:rPr lang="ru-RU" sz="5000" b="1" dirty="0"/>
              <a:t>Г. </a:t>
            </a:r>
            <a:r>
              <a:rPr lang="ru-RU" sz="5000" b="1" dirty="0" err="1"/>
              <a:t>Петрусов</a:t>
            </a:r>
            <a:r>
              <a:rPr lang="ru-RU" sz="5000" b="1" dirty="0"/>
              <a:t>, Р. Кармен;</a:t>
            </a:r>
            <a:br>
              <a:rPr lang="ru-RU" sz="5000" b="1" dirty="0"/>
            </a:br>
            <a:r>
              <a:rPr lang="ru-RU" sz="5000" b="1" dirty="0"/>
              <a:t>третий ряд: А. Архипов, </a:t>
            </a:r>
            <a:r>
              <a:rPr lang="ru-RU" sz="5000" b="1" dirty="0" smtClean="0"/>
              <a:t>М</a:t>
            </a:r>
            <a:r>
              <a:rPr lang="ru-RU" sz="5000" b="1" dirty="0"/>
              <a:t>. Редькин, Н. Фиников.</a:t>
            </a:r>
            <a:br>
              <a:rPr lang="ru-RU" sz="5000" b="1" dirty="0"/>
            </a:br>
            <a:endParaRPr lang="ru-RU" sz="5000" b="1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6" y="253999"/>
            <a:ext cx="7298267" cy="535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80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401" y="1337734"/>
            <a:ext cx="3321126" cy="473891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10. </a:t>
            </a:r>
            <a:br>
              <a:rPr lang="ru-RU" b="1" dirty="0" smtClean="0"/>
            </a:br>
            <a:r>
              <a:rPr lang="ru-RU" b="1" dirty="0" smtClean="0"/>
              <a:t>Всеволод </a:t>
            </a:r>
            <a:r>
              <a:rPr lang="ru-RU" b="1" dirty="0"/>
              <a:t>Тарасевич.</a:t>
            </a:r>
            <a:br>
              <a:rPr lang="ru-RU" b="1" dirty="0"/>
            </a:br>
            <a:r>
              <a:rPr lang="ru-RU" b="1" dirty="0" smtClean="0"/>
              <a:t>В </a:t>
            </a:r>
            <a:r>
              <a:rPr lang="ru-RU" b="1" dirty="0"/>
              <a:t>Ленинград пришла </a:t>
            </a:r>
            <a:r>
              <a:rPr lang="ru-RU" b="1" dirty="0" smtClean="0"/>
              <a:t>война. </a:t>
            </a:r>
            <a:r>
              <a:rPr lang="ru-RU" b="1" dirty="0"/>
              <a:t>Обстрел улицы Достоевского. 1941 </a:t>
            </a:r>
            <a:r>
              <a:rPr lang="ru-RU" b="1" dirty="0" smtClean="0"/>
              <a:t>г. 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526" y="624110"/>
            <a:ext cx="8464474" cy="5452533"/>
          </a:xfrm>
        </p:spPr>
      </p:pic>
    </p:spTree>
    <p:extLst>
      <p:ext uri="{BB962C8B-B14F-4D97-AF65-F5344CB8AC3E}">
        <p14:creationId xmlns:p14="http://schemas.microsoft.com/office/powerpoint/2010/main" val="129031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61867" y="186267"/>
            <a:ext cx="4030133" cy="6028266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11. </a:t>
            </a:r>
            <a:br>
              <a:rPr lang="ru-RU" sz="3200" b="1" dirty="0" smtClean="0"/>
            </a:br>
            <a:r>
              <a:rPr lang="ru-RU" sz="3200" b="1" dirty="0" smtClean="0"/>
              <a:t>Василий Федосеев. Советские женщины </a:t>
            </a:r>
            <a:br>
              <a:rPr lang="ru-RU" sz="3200" b="1" dirty="0" smtClean="0"/>
            </a:br>
            <a:r>
              <a:rPr lang="ru-RU" sz="3200" b="1" dirty="0" smtClean="0"/>
              <a:t>на строительстве противотанкового рва под Ленинградом.</a:t>
            </a:r>
            <a:br>
              <a:rPr lang="ru-RU" sz="3200" b="1" dirty="0" smtClean="0"/>
            </a:br>
            <a:r>
              <a:rPr lang="ru-RU" sz="3200" b="1" dirty="0" smtClean="0"/>
              <a:t>1941 г. 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63" y="186267"/>
            <a:ext cx="7829070" cy="6129210"/>
          </a:xfrm>
        </p:spPr>
      </p:pic>
    </p:spTree>
    <p:extLst>
      <p:ext uri="{BB962C8B-B14F-4D97-AF65-F5344CB8AC3E}">
        <p14:creationId xmlns:p14="http://schemas.microsoft.com/office/powerpoint/2010/main" val="262657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133" y="1388532"/>
            <a:ext cx="3719589" cy="4284135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12. </a:t>
            </a:r>
            <a:br>
              <a:rPr lang="ru-RU" sz="3200" b="1" dirty="0" smtClean="0"/>
            </a:br>
            <a:r>
              <a:rPr lang="ru-RU" sz="3200" b="1" dirty="0" smtClean="0"/>
              <a:t>Евгений </a:t>
            </a:r>
            <a:br>
              <a:rPr lang="ru-RU" sz="3200" b="1" dirty="0" smtClean="0"/>
            </a:br>
            <a:r>
              <a:rPr lang="ru-RU" sz="3200" b="1" dirty="0" smtClean="0"/>
              <a:t>Халдей. Мурманск после бомбардировки. 1941 г.</a:t>
            </a:r>
            <a:endParaRPr lang="ru-RU" sz="3200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722" y="338667"/>
            <a:ext cx="7851472" cy="5198534"/>
          </a:xfrm>
        </p:spPr>
      </p:pic>
    </p:spTree>
    <p:extLst>
      <p:ext uri="{BB962C8B-B14F-4D97-AF65-F5344CB8AC3E}">
        <p14:creationId xmlns:p14="http://schemas.microsoft.com/office/powerpoint/2010/main" val="164336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71467" y="624109"/>
            <a:ext cx="3200400" cy="5844423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13. </a:t>
            </a:r>
            <a:br>
              <a:rPr lang="ru-RU" sz="3200" b="1" dirty="0" smtClean="0"/>
            </a:br>
            <a:r>
              <a:rPr lang="ru-RU" sz="3200" b="1" dirty="0" smtClean="0"/>
              <a:t>Яков </a:t>
            </a:r>
            <a:r>
              <a:rPr lang="ru-RU" sz="3200" b="1" dirty="0" err="1"/>
              <a:t>Халип</a:t>
            </a:r>
            <a:r>
              <a:rPr lang="ru-RU" sz="3200" b="1" dirty="0"/>
              <a:t>. 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Горечь отступления. </a:t>
            </a:r>
            <a:r>
              <a:rPr lang="ru-RU" sz="3200" b="1" dirty="0"/>
              <a:t>18 июля – 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11 </a:t>
            </a:r>
            <a:r>
              <a:rPr lang="ru-RU" sz="3200" b="1" dirty="0"/>
              <a:t>августа 1941 </a:t>
            </a:r>
            <a:r>
              <a:rPr lang="ru-RU" sz="3200" b="1" dirty="0" smtClean="0"/>
              <a:t>г. Украинская </a:t>
            </a:r>
            <a:r>
              <a:rPr lang="ru-RU" sz="3200" b="1" dirty="0"/>
              <a:t>ССР.</a:t>
            </a:r>
            <a:br>
              <a:rPr lang="ru-RU" sz="3200" b="1" dirty="0"/>
            </a:br>
            <a:endParaRPr lang="ru-RU" sz="3200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45" y="624109"/>
            <a:ext cx="8122939" cy="5435601"/>
          </a:xfrm>
        </p:spPr>
      </p:pic>
    </p:spTree>
    <p:extLst>
      <p:ext uri="{BB962C8B-B14F-4D97-AF65-F5344CB8AC3E}">
        <p14:creationId xmlns:p14="http://schemas.microsoft.com/office/powerpoint/2010/main" val="19291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94799" y="365125"/>
            <a:ext cx="2760133" cy="6154208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14. Александр Устинов. </a:t>
            </a:r>
            <a:br>
              <a:rPr lang="ru-RU" sz="3200" b="1" dirty="0" smtClean="0"/>
            </a:br>
            <a:r>
              <a:rPr lang="ru-RU" sz="3200" b="1" dirty="0" smtClean="0"/>
              <a:t>С парада – на фронт. Красная площадь. Военный парад. </a:t>
            </a:r>
            <a:br>
              <a:rPr lang="ru-RU" sz="3200" b="1" dirty="0" smtClean="0"/>
            </a:br>
            <a:r>
              <a:rPr lang="ru-RU" sz="3200" b="1" dirty="0" smtClean="0"/>
              <a:t>7 ноября 1941 г.</a:t>
            </a:r>
            <a:br>
              <a:rPr lang="ru-RU" sz="3200" b="1" dirty="0" smtClean="0"/>
            </a:b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6" y="365125"/>
            <a:ext cx="8410124" cy="5832475"/>
          </a:xfrm>
        </p:spPr>
      </p:pic>
    </p:spTree>
    <p:extLst>
      <p:ext uri="{BB962C8B-B14F-4D97-AF65-F5344CB8AC3E}">
        <p14:creationId xmlns:p14="http://schemas.microsoft.com/office/powerpoint/2010/main" val="314952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66666" y="365125"/>
            <a:ext cx="2887133" cy="5811838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15. </a:t>
            </a:r>
            <a:br>
              <a:rPr lang="ru-RU" sz="3200" b="1" dirty="0" smtClean="0"/>
            </a:br>
            <a:r>
              <a:rPr lang="ru-RU" sz="3200" b="1" dirty="0" smtClean="0"/>
              <a:t>Аркадий Шайхет. Парад </a:t>
            </a:r>
            <a:br>
              <a:rPr lang="ru-RU" sz="3200" b="1" dirty="0" smtClean="0"/>
            </a:br>
            <a:r>
              <a:rPr lang="ru-RU" sz="3200" b="1" dirty="0" smtClean="0"/>
              <a:t>на Красной площади </a:t>
            </a:r>
            <a:br>
              <a:rPr lang="ru-RU" sz="3200" b="1" dirty="0" smtClean="0"/>
            </a:br>
            <a:r>
              <a:rPr lang="ru-RU" sz="3200" b="1" dirty="0" smtClean="0"/>
              <a:t>в Москве. </a:t>
            </a:r>
            <a:br>
              <a:rPr lang="ru-RU" sz="3200" b="1" dirty="0" smtClean="0"/>
            </a:br>
            <a:r>
              <a:rPr lang="ru-RU" sz="3200" b="1" dirty="0" smtClean="0"/>
              <a:t>7 ноября 1941 г. 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929" y="22863"/>
            <a:ext cx="4608271" cy="6496362"/>
          </a:xfrm>
        </p:spPr>
      </p:pic>
    </p:spTree>
    <p:extLst>
      <p:ext uri="{BB962C8B-B14F-4D97-AF65-F5344CB8AC3E}">
        <p14:creationId xmlns:p14="http://schemas.microsoft.com/office/powerpoint/2010/main" val="413963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1599" y="624109"/>
            <a:ext cx="3200401" cy="5590423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16. </a:t>
            </a:r>
            <a:br>
              <a:rPr lang="ru-RU" sz="3200" b="1" dirty="0" smtClean="0"/>
            </a:br>
            <a:r>
              <a:rPr lang="ru-RU" sz="3200" b="1" dirty="0" smtClean="0"/>
              <a:t>Дмитрий </a:t>
            </a:r>
            <a:r>
              <a:rPr lang="ru-RU" sz="3200" b="1" dirty="0" err="1"/>
              <a:t>Бальтерманц</a:t>
            </a:r>
            <a:r>
              <a:rPr lang="ru-RU" sz="3200" b="1" dirty="0"/>
              <a:t>.</a:t>
            </a:r>
            <a:br>
              <a:rPr lang="ru-RU" sz="3200" b="1" dirty="0"/>
            </a:br>
            <a:r>
              <a:rPr lang="ru-RU" sz="3200" b="1" dirty="0" smtClean="0"/>
              <a:t>Бой </a:t>
            </a:r>
            <a:r>
              <a:rPr lang="ru-RU" sz="3200" b="1" dirty="0"/>
              <a:t>за деревню. 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1941 г. 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61" y="624109"/>
            <a:ext cx="8556769" cy="5590423"/>
          </a:xfrm>
        </p:spPr>
      </p:pic>
    </p:spTree>
    <p:extLst>
      <p:ext uri="{BB962C8B-B14F-4D97-AF65-F5344CB8AC3E}">
        <p14:creationId xmlns:p14="http://schemas.microsoft.com/office/powerpoint/2010/main" val="242846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867" y="711199"/>
            <a:ext cx="3183465" cy="5774268"/>
          </a:xfrm>
        </p:spPr>
        <p:txBody>
          <a:bodyPr>
            <a:normAutofit/>
          </a:bodyPr>
          <a:lstStyle/>
          <a:p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r>
              <a:rPr lang="ru-RU" sz="3200" b="1" dirty="0" smtClean="0">
                <a:effectLst/>
              </a:rPr>
              <a:t>17. </a:t>
            </a:r>
            <a:br>
              <a:rPr lang="ru-RU" sz="3200" b="1" dirty="0" smtClean="0">
                <a:effectLst/>
              </a:rPr>
            </a:br>
            <a:r>
              <a:rPr lang="ru-RU" sz="3200" b="1" dirty="0" smtClean="0"/>
              <a:t>Дмитрий </a:t>
            </a:r>
            <a:r>
              <a:rPr lang="ru-RU" sz="3200" b="1" dirty="0" err="1"/>
              <a:t>Бальтерманц</a:t>
            </a:r>
            <a:r>
              <a:rPr lang="ru-RU" sz="3200" b="1" dirty="0"/>
              <a:t>.</a:t>
            </a:r>
            <a:br>
              <a:rPr lang="ru-RU" sz="3200" b="1" dirty="0"/>
            </a:br>
            <a:r>
              <a:rPr lang="ru-RU" sz="3200" b="1" dirty="0"/>
              <a:t>Расчет </a:t>
            </a:r>
            <a:r>
              <a:rPr lang="ru-RU" sz="3200" b="1" dirty="0" smtClean="0"/>
              <a:t>в бою. Московская область. </a:t>
            </a:r>
            <a:br>
              <a:rPr lang="ru-RU" sz="3200" b="1" dirty="0" smtClean="0"/>
            </a:br>
            <a:r>
              <a:rPr lang="ru-RU" sz="3200" b="1" dirty="0" smtClean="0"/>
              <a:t>Июль 1941. </a:t>
            </a:r>
            <a:r>
              <a:rPr lang="ru-RU" sz="3200" b="1" dirty="0" smtClean="0">
                <a:effectLst/>
              </a:rPr>
              <a:t/>
            </a:r>
            <a:br>
              <a:rPr lang="ru-RU" sz="3200" b="1" dirty="0" smtClean="0">
                <a:effectLst/>
              </a:rPr>
            </a:b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959" y="152400"/>
            <a:ext cx="8414103" cy="6197600"/>
          </a:xfrm>
        </p:spPr>
      </p:pic>
    </p:spTree>
    <p:extLst>
      <p:ext uri="{BB962C8B-B14F-4D97-AF65-F5344CB8AC3E}">
        <p14:creationId xmlns:p14="http://schemas.microsoft.com/office/powerpoint/2010/main" val="217085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03732" y="365125"/>
            <a:ext cx="3234267" cy="5951008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18. </a:t>
            </a:r>
            <a:br>
              <a:rPr lang="ru-RU" sz="3200" b="1" dirty="0" smtClean="0"/>
            </a:br>
            <a:r>
              <a:rPr lang="ru-RU" sz="3200" b="1" dirty="0" smtClean="0"/>
              <a:t>Евгений Халдей. </a:t>
            </a:r>
            <a:br>
              <a:rPr lang="ru-RU" sz="3200" b="1" dirty="0" smtClean="0"/>
            </a:br>
            <a:r>
              <a:rPr lang="ru-RU" sz="3200" b="1" dirty="0" smtClean="0"/>
              <a:t>Витя </a:t>
            </a:r>
            <a:r>
              <a:rPr lang="ru-RU" sz="3200" b="1" dirty="0" err="1" smtClean="0"/>
              <a:t>Черевичкин</a:t>
            </a:r>
            <a:r>
              <a:rPr lang="ru-RU" sz="3200" b="1" dirty="0" smtClean="0"/>
              <a:t>, убитый немцами</a:t>
            </a:r>
            <a:br>
              <a:rPr lang="ru-RU" sz="3200" b="1" dirty="0" smtClean="0"/>
            </a:br>
            <a:r>
              <a:rPr lang="ru-RU" sz="3200" b="1" dirty="0" smtClean="0"/>
              <a:t>28 ноября </a:t>
            </a:r>
            <a:br>
              <a:rPr lang="ru-RU" sz="3200" b="1" dirty="0" smtClean="0"/>
            </a:br>
            <a:r>
              <a:rPr lang="ru-RU" sz="3200" b="1" dirty="0" smtClean="0"/>
              <a:t>1941 г.</a:t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ru-RU" sz="32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60" y="568325"/>
            <a:ext cx="8261737" cy="5747808"/>
          </a:xfrm>
        </p:spPr>
      </p:pic>
    </p:spTree>
    <p:extLst>
      <p:ext uri="{BB962C8B-B14F-4D97-AF65-F5344CB8AC3E}">
        <p14:creationId xmlns:p14="http://schemas.microsoft.com/office/powerpoint/2010/main" val="211296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0400" y="624110"/>
            <a:ext cx="3742266" cy="528774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effectLst/>
              </a:rPr>
              <a:t>19. </a:t>
            </a:r>
            <a:br>
              <a:rPr lang="ru-RU" sz="3200" b="1" dirty="0" smtClean="0">
                <a:effectLst/>
              </a:rPr>
            </a:br>
            <a:r>
              <a:rPr lang="ru-RU" sz="3200" b="1" dirty="0" smtClean="0">
                <a:effectLst/>
              </a:rPr>
              <a:t>Аркадий Шайхет. Подземный вестибюль станции метро «Маяковская» </a:t>
            </a:r>
            <a:br>
              <a:rPr lang="ru-RU" sz="3200" b="1" dirty="0" smtClean="0">
                <a:effectLst/>
              </a:rPr>
            </a:br>
            <a:r>
              <a:rPr lang="ru-RU" sz="3200" b="1" dirty="0" smtClean="0">
                <a:effectLst/>
              </a:rPr>
              <a:t>во время воздушной тревоги. </a:t>
            </a:r>
            <a:br>
              <a:rPr lang="ru-RU" sz="3200" b="1" dirty="0" smtClean="0">
                <a:effectLst/>
              </a:rPr>
            </a:br>
            <a:r>
              <a:rPr lang="ru-RU" sz="3200" b="1" dirty="0" smtClean="0"/>
              <a:t>Я</a:t>
            </a:r>
            <a:r>
              <a:rPr lang="ru-RU" sz="3200" b="1" dirty="0" smtClean="0">
                <a:effectLst/>
              </a:rPr>
              <a:t>нварь 1942 г.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933" y="270933"/>
            <a:ext cx="4792133" cy="6422195"/>
          </a:xfrm>
        </p:spPr>
      </p:pic>
    </p:spTree>
    <p:extLst>
      <p:ext uri="{BB962C8B-B14F-4D97-AF65-F5344CB8AC3E}">
        <p14:creationId xmlns:p14="http://schemas.microsoft.com/office/powerpoint/2010/main" val="264408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0132" y="365125"/>
            <a:ext cx="4783667" cy="6167438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2. </a:t>
            </a:r>
            <a:br>
              <a:rPr lang="ru-RU" sz="3200" b="1" dirty="0" smtClean="0"/>
            </a:br>
            <a:r>
              <a:rPr lang="ru-RU" sz="3200" b="1" dirty="0" smtClean="0"/>
              <a:t>Евгений Халдей. Первый день войны. Москва, </a:t>
            </a:r>
            <a:r>
              <a:rPr lang="ru-RU" sz="3200" b="1" dirty="0"/>
              <a:t>у</a:t>
            </a:r>
            <a:r>
              <a:rPr lang="ru-RU" sz="3200" b="1" dirty="0" smtClean="0"/>
              <a:t>лица 25 октября, 12.00. </a:t>
            </a:r>
            <a:br>
              <a:rPr lang="ru-RU" sz="3200" b="1" dirty="0" smtClean="0"/>
            </a:br>
            <a:r>
              <a:rPr lang="ru-RU" sz="3200" b="1" dirty="0" smtClean="0"/>
              <a:t>22 июня 1941 г. Граждане слушают выступление </a:t>
            </a:r>
            <a:br>
              <a:rPr lang="ru-RU" sz="3200" b="1" dirty="0" smtClean="0"/>
            </a:br>
            <a:r>
              <a:rPr lang="ru-RU" sz="3200" b="1" dirty="0" smtClean="0"/>
              <a:t>В.М. Молотова.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97" y="365125"/>
            <a:ext cx="4957869" cy="6197337"/>
          </a:xfrm>
        </p:spPr>
      </p:pic>
    </p:spTree>
    <p:extLst>
      <p:ext uri="{BB962C8B-B14F-4D97-AF65-F5344CB8AC3E}">
        <p14:creationId xmlns:p14="http://schemas.microsoft.com/office/powerpoint/2010/main" val="382648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90000" y="365125"/>
            <a:ext cx="3098799" cy="6171142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20. </a:t>
            </a:r>
            <a:br>
              <a:rPr lang="ru-RU" sz="3200" b="1" dirty="0" smtClean="0"/>
            </a:br>
            <a:r>
              <a:rPr lang="ru-RU" sz="3200" b="1" dirty="0" smtClean="0"/>
              <a:t>Макс </a:t>
            </a:r>
            <a:r>
              <a:rPr lang="ru-RU" sz="3200" b="1" dirty="0" err="1" smtClean="0"/>
              <a:t>Альперт</a:t>
            </a:r>
            <a:r>
              <a:rPr lang="ru-RU" sz="3200" b="1" dirty="0" smtClean="0"/>
              <a:t>. Комбат (младший политрук Алексей Еременко ведет солдат в атаку). </a:t>
            </a:r>
            <a:br>
              <a:rPr lang="ru-RU" sz="3200" b="1" dirty="0" smtClean="0"/>
            </a:br>
            <a:r>
              <a:rPr lang="ru-RU" sz="3200" b="1" dirty="0" smtClean="0"/>
              <a:t>Июль 1942 г.</a:t>
            </a:r>
            <a:br>
              <a:rPr lang="ru-RU" sz="3200" b="1" dirty="0" smtClean="0"/>
            </a:b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94" y="1313392"/>
            <a:ext cx="8023573" cy="5341408"/>
          </a:xfrm>
        </p:spPr>
      </p:pic>
    </p:spTree>
    <p:extLst>
      <p:ext uri="{BB962C8B-B14F-4D97-AF65-F5344CB8AC3E}">
        <p14:creationId xmlns:p14="http://schemas.microsoft.com/office/powerpoint/2010/main" val="72691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36933" y="624109"/>
            <a:ext cx="3867679" cy="5505757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21. </a:t>
            </a:r>
            <a:br>
              <a:rPr lang="ru-RU" sz="3200" b="1" dirty="0" smtClean="0"/>
            </a:br>
            <a:r>
              <a:rPr lang="ru-RU" sz="3200" b="1" dirty="0" smtClean="0"/>
              <a:t>Макс </a:t>
            </a:r>
            <a:r>
              <a:rPr lang="ru-RU" sz="3200" b="1" dirty="0" err="1" smtClean="0"/>
              <a:t>Альперт</a:t>
            </a:r>
            <a:r>
              <a:rPr lang="ru-RU" sz="3200" b="1" dirty="0" smtClean="0"/>
              <a:t>. </a:t>
            </a:r>
            <a:br>
              <a:rPr lang="ru-RU" sz="3200" b="1" dirty="0" smtClean="0"/>
            </a:br>
            <a:r>
              <a:rPr lang="ru-RU" sz="3200" b="1" dirty="0" smtClean="0"/>
              <a:t>Солдат-абхазец </a:t>
            </a:r>
            <a:br>
              <a:rPr lang="ru-RU" sz="3200" b="1" dirty="0" smtClean="0"/>
            </a:br>
            <a:r>
              <a:rPr lang="ru-RU" sz="3200" b="1" dirty="0" smtClean="0"/>
              <a:t>с </a:t>
            </a:r>
            <a:r>
              <a:rPr lang="ru-RU" sz="3200" b="1" dirty="0"/>
              <a:t>пистолетом-пулемётом ППШ в горах </a:t>
            </a:r>
            <a:r>
              <a:rPr lang="ru-RU" sz="3200" b="1" dirty="0" smtClean="0"/>
              <a:t>Кавказа.</a:t>
            </a:r>
            <a:br>
              <a:rPr lang="ru-RU" sz="3200" b="1" dirty="0" smtClean="0"/>
            </a:br>
            <a:r>
              <a:rPr lang="ru-RU" sz="3200" b="1" dirty="0" smtClean="0"/>
              <a:t>Август </a:t>
            </a:r>
            <a:r>
              <a:rPr lang="ru-RU" sz="3200" b="1" dirty="0"/>
              <a:t>1942 </a:t>
            </a:r>
            <a:r>
              <a:rPr lang="ru-RU" sz="3200" b="1" dirty="0" smtClean="0"/>
              <a:t>г.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318" y="235854"/>
            <a:ext cx="4586053" cy="6282266"/>
          </a:xfrm>
        </p:spPr>
      </p:pic>
    </p:spTree>
    <p:extLst>
      <p:ext uri="{BB962C8B-B14F-4D97-AF65-F5344CB8AC3E}">
        <p14:creationId xmlns:p14="http://schemas.microsoft.com/office/powerpoint/2010/main" val="255480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51333" y="253999"/>
            <a:ext cx="3420534" cy="5977467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22. </a:t>
            </a:r>
            <a:br>
              <a:rPr lang="ru-RU" sz="3200" b="1" dirty="0" smtClean="0"/>
            </a:br>
            <a:r>
              <a:rPr lang="ru-RU" sz="3200" b="1" dirty="0" smtClean="0"/>
              <a:t>Борис </a:t>
            </a:r>
            <a:r>
              <a:rPr lang="ru-RU" sz="3200" b="1" dirty="0" err="1" smtClean="0"/>
              <a:t>Кудояров</a:t>
            </a:r>
            <a:r>
              <a:rPr lang="ru-RU" sz="3200" b="1" dirty="0" smtClean="0"/>
              <a:t>.</a:t>
            </a: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 smtClean="0"/>
              <a:t>Девушки-бойцы МПВО несут боевое дежурство на крыше дома № 4 по улице Халтурина в Ленинграде. </a:t>
            </a:r>
            <a:br>
              <a:rPr lang="ru-RU" sz="3200" b="1" dirty="0" smtClean="0"/>
            </a:br>
            <a:r>
              <a:rPr lang="ru-RU" sz="3200" b="1" dirty="0" smtClean="0"/>
              <a:t>1942 г.</a:t>
            </a:r>
            <a:endParaRPr lang="ru-RU" sz="3200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10" y="1320799"/>
            <a:ext cx="7934205" cy="5367867"/>
          </a:xfrm>
        </p:spPr>
      </p:pic>
    </p:spTree>
    <p:extLst>
      <p:ext uri="{BB962C8B-B14F-4D97-AF65-F5344CB8AC3E}">
        <p14:creationId xmlns:p14="http://schemas.microsoft.com/office/powerpoint/2010/main" val="91703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07867" y="365124"/>
            <a:ext cx="4047065" cy="4985809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23. </a:t>
            </a:r>
            <a:br>
              <a:rPr lang="ru-RU" sz="3200" b="1" dirty="0" smtClean="0"/>
            </a:br>
            <a:r>
              <a:rPr lang="ru-RU" sz="3200" b="1" dirty="0" smtClean="0"/>
              <a:t>Анатолий Гаранин. Профессор Московской консерватории Пётр Павлович Ильченко играет для солдат Южного фронта. 1942 г.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62" y="1393296"/>
            <a:ext cx="7088074" cy="5087408"/>
          </a:xfrm>
        </p:spPr>
      </p:pic>
    </p:spTree>
    <p:extLst>
      <p:ext uri="{BB962C8B-B14F-4D97-AF65-F5344CB8AC3E}">
        <p14:creationId xmlns:p14="http://schemas.microsoft.com/office/powerpoint/2010/main" val="298565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0267" y="624110"/>
            <a:ext cx="3115733" cy="5421090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3200" b="1" dirty="0" smtClean="0"/>
              <a:t>24.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200" b="1" dirty="0" smtClean="0"/>
              <a:t>Дмитрий </a:t>
            </a:r>
            <a:r>
              <a:rPr lang="ru-RU" sz="3200" b="1" dirty="0" err="1" smtClean="0"/>
              <a:t>Бальтерманц</a:t>
            </a:r>
            <a:r>
              <a:rPr lang="ru-RU" sz="3200" b="1" dirty="0" smtClean="0"/>
              <a:t>. Горе. Керчь. 1942 г.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152400"/>
            <a:ext cx="8492996" cy="5528050"/>
          </a:xfrm>
        </p:spPr>
      </p:pic>
    </p:spTree>
    <p:extLst>
      <p:ext uri="{BB962C8B-B14F-4D97-AF65-F5344CB8AC3E}">
        <p14:creationId xmlns:p14="http://schemas.microsoft.com/office/powerpoint/2010/main" val="36392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801" y="1507066"/>
            <a:ext cx="3217332" cy="4826001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25. </a:t>
            </a:r>
            <a:br>
              <a:rPr lang="ru-RU" sz="3200" b="1" dirty="0" smtClean="0"/>
            </a:br>
            <a:r>
              <a:rPr lang="ru-RU" sz="3200" b="1" dirty="0" smtClean="0"/>
              <a:t>Эммануил </a:t>
            </a:r>
            <a:r>
              <a:rPr lang="ru-RU" sz="3200" b="1" dirty="0" err="1" smtClean="0"/>
              <a:t>Евзерихин</a:t>
            </a:r>
            <a:r>
              <a:rPr lang="ru-RU" sz="3200" b="1" dirty="0" smtClean="0"/>
              <a:t>. Памятник играющим детям в Сталинграде. Август 1942 г.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33" y="677331"/>
            <a:ext cx="8317683" cy="5537201"/>
          </a:xfrm>
        </p:spPr>
      </p:pic>
    </p:spTree>
    <p:extLst>
      <p:ext uri="{BB962C8B-B14F-4D97-AF65-F5344CB8AC3E}">
        <p14:creationId xmlns:p14="http://schemas.microsoft.com/office/powerpoint/2010/main" val="425126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46621" y="624110"/>
            <a:ext cx="2845379" cy="406642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26.</a:t>
            </a:r>
            <a:br>
              <a:rPr lang="ru-RU" sz="3200" b="1" dirty="0" smtClean="0"/>
            </a:br>
            <a:r>
              <a:rPr lang="ru-RU" sz="3200" b="1" dirty="0" smtClean="0"/>
              <a:t>Конов</a:t>
            </a:r>
            <a:r>
              <a:rPr lang="ru-RU" sz="3200" b="1" dirty="0"/>
              <a:t>. Л.И.</a:t>
            </a:r>
            <a:br>
              <a:rPr lang="ru-RU" sz="3200" b="1" dirty="0"/>
            </a:br>
            <a:r>
              <a:rPr lang="ru-RU" sz="3200" b="1" dirty="0" smtClean="0"/>
              <a:t>Дети прячутся от бомбящих немецких самолетов. Сталинград. 1942. 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3" y="624110"/>
            <a:ext cx="9005308" cy="5909734"/>
          </a:xfrm>
        </p:spPr>
      </p:pic>
    </p:spTree>
    <p:extLst>
      <p:ext uri="{BB962C8B-B14F-4D97-AF65-F5344CB8AC3E}">
        <p14:creationId xmlns:p14="http://schemas.microsoft.com/office/powerpoint/2010/main" val="324983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3999" y="624109"/>
            <a:ext cx="2912533" cy="3422958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27. </a:t>
            </a:r>
            <a:br>
              <a:rPr lang="ru-RU" sz="3200" b="1" dirty="0" smtClean="0"/>
            </a:br>
            <a:r>
              <a:rPr lang="ru-RU" sz="3200" b="1" dirty="0" smtClean="0"/>
              <a:t>Аркадий Шайхет. </a:t>
            </a:r>
            <a:r>
              <a:rPr lang="ru-RU" sz="3200" b="1" dirty="0" smtClean="0">
                <a:effectLst/>
              </a:rPr>
              <a:t>Политрук. Сталинград. 1942 г.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10" y="541866"/>
            <a:ext cx="8734505" cy="5723466"/>
          </a:xfrm>
        </p:spPr>
      </p:pic>
    </p:spTree>
    <p:extLst>
      <p:ext uri="{BB962C8B-B14F-4D97-AF65-F5344CB8AC3E}">
        <p14:creationId xmlns:p14="http://schemas.microsoft.com/office/powerpoint/2010/main" val="193241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1200" y="1456268"/>
            <a:ext cx="2590800" cy="3149599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28. </a:t>
            </a:r>
            <a:br>
              <a:rPr lang="ru-RU" sz="3200" b="1" dirty="0" smtClean="0"/>
            </a:br>
            <a:r>
              <a:rPr lang="ru-RU" sz="3200" b="1" dirty="0" smtClean="0"/>
              <a:t>Макс </a:t>
            </a:r>
            <a:r>
              <a:rPr lang="ru-RU" sz="3200" b="1" dirty="0" err="1" smtClean="0"/>
              <a:t>Альперт</a:t>
            </a:r>
            <a:r>
              <a:rPr lang="ru-RU" sz="3200" b="1" dirty="0" smtClean="0"/>
              <a:t>. Беженцы. Орловская область. 1943 г.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0" y="169333"/>
            <a:ext cx="8652933" cy="6497823"/>
          </a:xfrm>
        </p:spPr>
      </p:pic>
    </p:spTree>
    <p:extLst>
      <p:ext uri="{BB962C8B-B14F-4D97-AF65-F5344CB8AC3E}">
        <p14:creationId xmlns:p14="http://schemas.microsoft.com/office/powerpoint/2010/main" val="126349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3" y="624109"/>
            <a:ext cx="4731279" cy="3304423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29. </a:t>
            </a:r>
            <a:br>
              <a:rPr lang="ru-RU" b="1" dirty="0" smtClean="0"/>
            </a:br>
            <a:r>
              <a:rPr lang="ru-RU" b="1" dirty="0" smtClean="0"/>
              <a:t>Колонна </a:t>
            </a:r>
            <a:r>
              <a:rPr lang="ru-RU" b="1" dirty="0"/>
              <a:t>пленных немцев, румын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и </a:t>
            </a:r>
            <a:r>
              <a:rPr lang="ru-RU" b="1" dirty="0"/>
              <a:t>итальянцев </a:t>
            </a:r>
            <a:r>
              <a:rPr lang="ru-RU" b="1" dirty="0" smtClean="0"/>
              <a:t>в Сталинграде. </a:t>
            </a:r>
            <a:br>
              <a:rPr lang="ru-RU" b="1" dirty="0" smtClean="0"/>
            </a:br>
            <a:r>
              <a:rPr lang="ru-RU" b="1" dirty="0" smtClean="0"/>
              <a:t>1943 г.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25" y="203199"/>
            <a:ext cx="4576942" cy="6427025"/>
          </a:xfrm>
        </p:spPr>
      </p:pic>
    </p:spTree>
    <p:extLst>
      <p:ext uri="{BB962C8B-B14F-4D97-AF65-F5344CB8AC3E}">
        <p14:creationId xmlns:p14="http://schemas.microsoft.com/office/powerpoint/2010/main" val="74493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23867" y="624110"/>
            <a:ext cx="2844800" cy="420189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3. </a:t>
            </a:r>
            <a:br>
              <a:rPr lang="ru-RU" sz="3200" b="1" dirty="0" smtClean="0"/>
            </a:br>
            <a:r>
              <a:rPr lang="ru-RU" sz="3200" b="1" dirty="0" smtClean="0"/>
              <a:t>Иван Шагин. Москва. </a:t>
            </a:r>
            <a:br>
              <a:rPr lang="ru-RU" sz="3200" b="1" dirty="0" smtClean="0"/>
            </a:br>
            <a:r>
              <a:rPr lang="ru-RU" sz="3200" b="1" dirty="0" smtClean="0"/>
              <a:t>22 июня </a:t>
            </a:r>
            <a:br>
              <a:rPr lang="ru-RU" sz="3200" b="1" dirty="0" smtClean="0"/>
            </a:br>
            <a:r>
              <a:rPr lang="ru-RU" sz="3200" b="1" dirty="0" smtClean="0"/>
              <a:t>1941 г. </a:t>
            </a:r>
            <a:endParaRPr lang="ru-RU" sz="32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25" y="321733"/>
            <a:ext cx="7561307" cy="6357356"/>
          </a:xfrm>
        </p:spPr>
      </p:pic>
    </p:spTree>
    <p:extLst>
      <p:ext uri="{BB962C8B-B14F-4D97-AF65-F5344CB8AC3E}">
        <p14:creationId xmlns:p14="http://schemas.microsoft.com/office/powerpoint/2010/main" val="279200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21600" y="365125"/>
            <a:ext cx="3632200" cy="5104342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30. </a:t>
            </a:r>
            <a:br>
              <a:rPr lang="ru-RU" sz="3200" b="1" dirty="0" smtClean="0"/>
            </a:br>
            <a:r>
              <a:rPr lang="ru-RU" sz="3200" b="1" dirty="0" smtClean="0"/>
              <a:t>Дмитрий </a:t>
            </a:r>
            <a:r>
              <a:rPr lang="ru-RU" sz="3200" b="1" dirty="0" err="1" smtClean="0"/>
              <a:t>Бальтерманц</a:t>
            </a:r>
            <a:r>
              <a:rPr lang="ru-RU" sz="3200" b="1" dirty="0" smtClean="0"/>
              <a:t>. Пленные. 1943 г. 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00" y="195791"/>
            <a:ext cx="4002617" cy="5855257"/>
          </a:xfrm>
        </p:spPr>
      </p:pic>
    </p:spTree>
    <p:extLst>
      <p:ext uri="{BB962C8B-B14F-4D97-AF65-F5344CB8AC3E}">
        <p14:creationId xmlns:p14="http://schemas.microsoft.com/office/powerpoint/2010/main" val="392503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866" y="1270000"/>
            <a:ext cx="3014134" cy="508000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effectLst/>
              </a:rPr>
              <a:t>31. </a:t>
            </a:r>
            <a:br>
              <a:rPr lang="ru-RU" sz="3200" b="1" dirty="0" smtClean="0">
                <a:effectLst/>
              </a:rPr>
            </a:br>
            <a:r>
              <a:rPr lang="ru-RU" sz="3200" b="1" dirty="0" smtClean="0">
                <a:effectLst/>
              </a:rPr>
              <a:t>Аркадий Шайхет. Памятник мирным жителям, убитым фашистами. Киевская область. </a:t>
            </a:r>
            <a:br>
              <a:rPr lang="ru-RU" sz="3200" b="1" dirty="0" smtClean="0">
                <a:effectLst/>
              </a:rPr>
            </a:br>
            <a:r>
              <a:rPr lang="ru-RU" sz="3200" b="1" dirty="0" smtClean="0">
                <a:effectLst/>
              </a:rPr>
              <a:t>1943 г.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600" y="152400"/>
            <a:ext cx="8346881" cy="5469467"/>
          </a:xfrm>
        </p:spPr>
      </p:pic>
    </p:spTree>
    <p:extLst>
      <p:ext uri="{BB962C8B-B14F-4D97-AF65-F5344CB8AC3E}">
        <p14:creationId xmlns:p14="http://schemas.microsoft.com/office/powerpoint/2010/main" val="250264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19999" y="624110"/>
            <a:ext cx="4351867" cy="5827490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32. </a:t>
            </a:r>
            <a:br>
              <a:rPr lang="ru-RU" sz="3200" b="1" dirty="0" smtClean="0"/>
            </a:br>
            <a:r>
              <a:rPr lang="ru-RU" sz="3200" b="1" dirty="0" smtClean="0"/>
              <a:t>Марк Редькин. Здравствуй, сынок! </a:t>
            </a:r>
            <a:r>
              <a:rPr lang="ru-RU" sz="3200" b="1" dirty="0"/>
              <a:t>Советский солдат встретился с матерью. 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Лето 1943 г. 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895" y="203200"/>
            <a:ext cx="5046571" cy="6532778"/>
          </a:xfrm>
        </p:spPr>
      </p:pic>
    </p:spTree>
    <p:extLst>
      <p:ext uri="{BB962C8B-B14F-4D97-AF65-F5344CB8AC3E}">
        <p14:creationId xmlns:p14="http://schemas.microsoft.com/office/powerpoint/2010/main" val="362390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8533" y="624110"/>
            <a:ext cx="5036079" cy="441869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33. </a:t>
            </a:r>
            <a:br>
              <a:rPr lang="ru-RU" b="1" dirty="0" smtClean="0"/>
            </a:br>
            <a:r>
              <a:rPr lang="ru-RU" b="1" dirty="0" smtClean="0"/>
              <a:t>Георгий </a:t>
            </a:r>
            <a:r>
              <a:rPr lang="ru-RU" b="1" dirty="0" err="1" smtClean="0"/>
              <a:t>Угринович</a:t>
            </a:r>
            <a:r>
              <a:rPr lang="ru-RU" b="1" dirty="0" smtClean="0"/>
              <a:t>.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>Партизан-разведчик Черниговского соединения «За Родину» </a:t>
            </a:r>
            <a:br>
              <a:rPr lang="ru-RU" b="1" dirty="0" smtClean="0"/>
            </a:br>
            <a:r>
              <a:rPr lang="ru-RU" b="1" dirty="0" smtClean="0"/>
              <a:t>Василий Боровик на фоне деревьев. 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771" y="214687"/>
            <a:ext cx="4487645" cy="6457045"/>
          </a:xfrm>
        </p:spPr>
      </p:pic>
    </p:spTree>
    <p:extLst>
      <p:ext uri="{BB962C8B-B14F-4D97-AF65-F5344CB8AC3E}">
        <p14:creationId xmlns:p14="http://schemas.microsoft.com/office/powerpoint/2010/main" val="137566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36933" y="372533"/>
            <a:ext cx="3867679" cy="5875867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34. </a:t>
            </a:r>
            <a:br>
              <a:rPr lang="ru-RU" sz="3200" b="1" dirty="0" smtClean="0"/>
            </a:br>
            <a:r>
              <a:rPr lang="ru-RU" sz="3200" b="1" dirty="0" smtClean="0"/>
              <a:t>Семён </a:t>
            </a:r>
            <a:r>
              <a:rPr lang="ru-RU" sz="3200" b="1" dirty="0" err="1" smtClean="0"/>
              <a:t>Нордштейн</a:t>
            </a:r>
            <a:r>
              <a:rPr lang="ru-RU" sz="3200" b="1" dirty="0" smtClean="0"/>
              <a:t>.</a:t>
            </a:r>
            <a:br>
              <a:rPr lang="ru-RU" sz="3200" b="1" dirty="0" smtClean="0"/>
            </a:br>
            <a:r>
              <a:rPr lang="ru-RU" sz="3200" b="1" dirty="0" smtClean="0"/>
              <a:t>Блокада прорвана! Встреча бойцов Ленинградского и </a:t>
            </a:r>
            <a:r>
              <a:rPr lang="ru-RU" sz="3200" b="1" dirty="0" err="1" smtClean="0"/>
              <a:t>Волховского</a:t>
            </a:r>
            <a:r>
              <a:rPr lang="ru-RU" sz="3200" b="1" dirty="0" smtClean="0"/>
              <a:t> фронтов. </a:t>
            </a:r>
            <a:br>
              <a:rPr lang="ru-RU" sz="3200" b="1" dirty="0" smtClean="0"/>
            </a:br>
            <a:r>
              <a:rPr lang="ru-RU" sz="3200" b="1" dirty="0" smtClean="0"/>
              <a:t>Январь 1943 г.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70" y="1354666"/>
            <a:ext cx="7020427" cy="4673599"/>
          </a:xfrm>
        </p:spPr>
      </p:pic>
    </p:spTree>
    <p:extLst>
      <p:ext uri="{BB962C8B-B14F-4D97-AF65-F5344CB8AC3E}">
        <p14:creationId xmlns:p14="http://schemas.microsoft.com/office/powerpoint/2010/main" val="419387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2667" y="1591733"/>
            <a:ext cx="3081867" cy="4320117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35. </a:t>
            </a:r>
            <a:br>
              <a:rPr lang="ru-RU" sz="3200" b="1" dirty="0" smtClean="0"/>
            </a:br>
            <a:r>
              <a:rPr lang="ru-RU" sz="3200" b="1" dirty="0" smtClean="0"/>
              <a:t>Аркадий Шайхет.</a:t>
            </a:r>
            <a:br>
              <a:rPr lang="ru-RU" sz="3200" b="1" dirty="0" smtClean="0"/>
            </a:br>
            <a:r>
              <a:rPr lang="ru-RU" sz="3200" b="1" dirty="0" smtClean="0"/>
              <a:t>Рядовой </a:t>
            </a:r>
            <a:r>
              <a:rPr lang="ru-RU" sz="3200" b="1" dirty="0" err="1" smtClean="0"/>
              <a:t>Широбоков</a:t>
            </a:r>
            <a:r>
              <a:rPr lang="ru-RU" sz="3200" b="1" dirty="0" smtClean="0"/>
              <a:t> встретил своих сестер, спасшихся </a:t>
            </a:r>
            <a:br>
              <a:rPr lang="ru-RU" sz="3200" b="1" dirty="0" smtClean="0"/>
            </a:br>
            <a:r>
              <a:rPr lang="ru-RU" sz="3200" b="1" dirty="0" smtClean="0"/>
              <a:t>от смерти. </a:t>
            </a:r>
            <a:br>
              <a:rPr lang="ru-RU" sz="3200" b="1" dirty="0" smtClean="0"/>
            </a:br>
            <a:r>
              <a:rPr lang="ru-RU" sz="3200" b="1" dirty="0" smtClean="0"/>
              <a:t>Август 1943 г.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34" y="524932"/>
            <a:ext cx="8397170" cy="5590117"/>
          </a:xfrm>
        </p:spPr>
      </p:pic>
    </p:spTree>
    <p:extLst>
      <p:ext uri="{BB962C8B-B14F-4D97-AF65-F5344CB8AC3E}">
        <p14:creationId xmlns:p14="http://schemas.microsoft.com/office/powerpoint/2010/main" val="312811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0534" y="1473200"/>
            <a:ext cx="5723466" cy="5266266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36. </a:t>
            </a:r>
            <a:br>
              <a:rPr lang="ru-RU" sz="3200" b="1" dirty="0" smtClean="0"/>
            </a:br>
            <a:r>
              <a:rPr lang="ru-RU" sz="3200" b="1" dirty="0" smtClean="0"/>
              <a:t>Марк </a:t>
            </a:r>
            <a:r>
              <a:rPr lang="ru-RU" sz="3200" b="1" dirty="0"/>
              <a:t>Марков-Гринберг</a:t>
            </a:r>
            <a:br>
              <a:rPr lang="ru-RU" sz="3200" b="1" dirty="0"/>
            </a:br>
            <a:r>
              <a:rPr lang="ru-RU" sz="3200" b="1" dirty="0"/>
              <a:t>На Курской дуге. 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Обкатка </a:t>
            </a:r>
            <a:r>
              <a:rPr lang="ru-RU" sz="3200" b="1" dirty="0"/>
              <a:t>пехоты </a:t>
            </a:r>
            <a:r>
              <a:rPr lang="ru-RU" sz="3200" b="1" dirty="0" smtClean="0"/>
              <a:t>танками. </a:t>
            </a:r>
            <a:r>
              <a:rPr lang="ru-RU" sz="3200" b="1" dirty="0"/>
              <a:t>Красноармейцы в окопе и танк Т-34, который преодолевает окоп, проходя над ними</a:t>
            </a:r>
            <a:r>
              <a:rPr lang="ru-RU" sz="3200" b="1" dirty="0" smtClean="0"/>
              <a:t>. 1943 г.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933" y="152399"/>
            <a:ext cx="4385109" cy="6453419"/>
          </a:xfrm>
        </p:spPr>
      </p:pic>
    </p:spTree>
    <p:extLst>
      <p:ext uri="{BB962C8B-B14F-4D97-AF65-F5344CB8AC3E}">
        <p14:creationId xmlns:p14="http://schemas.microsoft.com/office/powerpoint/2010/main" val="168705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6001" y="880534"/>
            <a:ext cx="3742266" cy="4859866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37</a:t>
            </a:r>
            <a:r>
              <a:rPr lang="ru-RU" sz="3200" b="1" dirty="0"/>
              <a:t>. 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Георгий </a:t>
            </a:r>
            <a:r>
              <a:rPr lang="ru-RU" sz="3200" b="1" dirty="0" err="1" smtClean="0"/>
              <a:t>Зельма</a:t>
            </a:r>
            <a:r>
              <a:rPr lang="ru-RU" sz="3200" b="1" dirty="0" smtClean="0"/>
              <a:t>. Письмо домой. Сталинград. 1943 г. 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1" y="253999"/>
            <a:ext cx="4419599" cy="6461402"/>
          </a:xfrm>
        </p:spPr>
      </p:pic>
    </p:spTree>
    <p:extLst>
      <p:ext uri="{BB962C8B-B14F-4D97-AF65-F5344CB8AC3E}">
        <p14:creationId xmlns:p14="http://schemas.microsoft.com/office/powerpoint/2010/main" val="7191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8001" y="270934"/>
            <a:ext cx="9726612" cy="88053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38. Георгий </a:t>
            </a:r>
            <a:r>
              <a:rPr lang="ru-RU" sz="3200" b="1" dirty="0" err="1"/>
              <a:t>Зельма</a:t>
            </a:r>
            <a:r>
              <a:rPr lang="ru-RU" sz="3200" b="1" dirty="0" smtClean="0"/>
              <a:t>. Советские солдаты в бою. 1943 г. 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71" y="1651528"/>
            <a:ext cx="11755987" cy="4224338"/>
          </a:xfrm>
        </p:spPr>
      </p:pic>
    </p:spTree>
    <p:extLst>
      <p:ext uri="{BB962C8B-B14F-4D97-AF65-F5344CB8AC3E}">
        <p14:creationId xmlns:p14="http://schemas.microsoft.com/office/powerpoint/2010/main" val="46006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4133" y="2438400"/>
            <a:ext cx="4284134" cy="347345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39. </a:t>
            </a:r>
            <a:br>
              <a:rPr lang="ru-RU" sz="3200" b="1" dirty="0" smtClean="0"/>
            </a:br>
            <a:r>
              <a:rPr lang="ru-RU" sz="3200" b="1" dirty="0" smtClean="0"/>
              <a:t>Всеволод Тарасевич. </a:t>
            </a:r>
            <a:br>
              <a:rPr lang="ru-RU" sz="3200" b="1" dirty="0" smtClean="0"/>
            </a:br>
            <a:r>
              <a:rPr lang="ru-RU" sz="3200" b="1" dirty="0" smtClean="0"/>
              <a:t>Начало наступления </a:t>
            </a:r>
            <a:br>
              <a:rPr lang="ru-RU" sz="3200" b="1" dirty="0" smtClean="0"/>
            </a:br>
            <a:r>
              <a:rPr lang="ru-RU" sz="3200" b="1" dirty="0" smtClean="0"/>
              <a:t>на Ленинградском фронте. 1943 г.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1" y="270934"/>
            <a:ext cx="4629059" cy="6438192"/>
          </a:xfrm>
        </p:spPr>
      </p:pic>
    </p:spTree>
    <p:extLst>
      <p:ext uri="{BB962C8B-B14F-4D97-AF65-F5344CB8AC3E}">
        <p14:creationId xmlns:p14="http://schemas.microsoft.com/office/powerpoint/2010/main" val="415311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10132" y="624109"/>
            <a:ext cx="3081867" cy="5793623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4. </a:t>
            </a:r>
            <a:br>
              <a:rPr lang="ru-RU" sz="3200" b="1" dirty="0" smtClean="0"/>
            </a:br>
            <a:r>
              <a:rPr lang="ru-RU" sz="3200" b="1" dirty="0" smtClean="0"/>
              <a:t>Александр </a:t>
            </a:r>
            <a:r>
              <a:rPr lang="ru-RU" sz="3200" b="1" dirty="0"/>
              <a:t>Устинов. Москва</a:t>
            </a:r>
            <a:r>
              <a:rPr lang="ru-RU" sz="3200" b="1" dirty="0" smtClean="0"/>
              <a:t>.</a:t>
            </a:r>
            <a:br>
              <a:rPr lang="ru-RU" sz="3200" b="1" dirty="0" smtClean="0"/>
            </a:br>
            <a:r>
              <a:rPr lang="ru-RU" sz="3200" b="1" dirty="0" smtClean="0"/>
              <a:t>Первые </a:t>
            </a:r>
            <a:r>
              <a:rPr lang="ru-RU" sz="3200" b="1" dirty="0"/>
              <a:t>дни </a:t>
            </a:r>
            <a:r>
              <a:rPr lang="ru-RU" sz="3200" b="1" dirty="0" smtClean="0"/>
              <a:t>войны. </a:t>
            </a:r>
            <a:r>
              <a:rPr lang="ru-RU" sz="3200" b="1" dirty="0"/>
              <a:t>М</a:t>
            </a:r>
            <a:r>
              <a:rPr lang="ru-RU" sz="3200" b="1" dirty="0" smtClean="0"/>
              <a:t>обилизация </a:t>
            </a:r>
            <a:r>
              <a:rPr lang="ru-RU" sz="3200" b="1" dirty="0"/>
              <a:t>в РККА. 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22-30 </a:t>
            </a:r>
            <a:r>
              <a:rPr lang="ru-RU" sz="3200" b="1" dirty="0"/>
              <a:t>июня 1941 </a:t>
            </a:r>
            <a:r>
              <a:rPr lang="ru-RU" sz="3200" b="1" dirty="0" smtClean="0"/>
              <a:t>г. </a:t>
            </a:r>
            <a:r>
              <a:rPr lang="ru-RU" sz="3200" b="1" dirty="0"/>
              <a:t/>
            </a:r>
            <a:br>
              <a:rPr lang="ru-RU" sz="3200" b="1" dirty="0"/>
            </a:b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54" y="328986"/>
            <a:ext cx="8719236" cy="5936347"/>
          </a:xfrm>
        </p:spPr>
      </p:pic>
    </p:spTree>
    <p:extLst>
      <p:ext uri="{BB962C8B-B14F-4D97-AF65-F5344CB8AC3E}">
        <p14:creationId xmlns:p14="http://schemas.microsoft.com/office/powerpoint/2010/main" val="67752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04400" y="624110"/>
            <a:ext cx="2133600" cy="476069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40. </a:t>
            </a:r>
            <a:br>
              <a:rPr lang="ru-RU" sz="3200" b="1" dirty="0" smtClean="0"/>
            </a:br>
            <a:r>
              <a:rPr lang="ru-RU" sz="3200" b="1" dirty="0" smtClean="0"/>
              <a:t>Иван Шагин. Дороги войны. 1943 г.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4" y="837872"/>
            <a:ext cx="9111778" cy="5775346"/>
          </a:xfrm>
        </p:spPr>
      </p:pic>
    </p:spTree>
    <p:extLst>
      <p:ext uri="{BB962C8B-B14F-4D97-AF65-F5344CB8AC3E}">
        <p14:creationId xmlns:p14="http://schemas.microsoft.com/office/powerpoint/2010/main" val="398500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799" y="1896532"/>
            <a:ext cx="3589867" cy="3843867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41. </a:t>
            </a:r>
            <a:br>
              <a:rPr lang="ru-RU" sz="3200" b="1" dirty="0" smtClean="0"/>
            </a:br>
            <a:r>
              <a:rPr lang="ru-RU" sz="3200" b="1" dirty="0" smtClean="0"/>
              <a:t>Евгений Халдей. Снайпер </a:t>
            </a:r>
            <a:br>
              <a:rPr lang="ru-RU" sz="3200" b="1" dirty="0" smtClean="0"/>
            </a:br>
            <a:r>
              <a:rPr lang="ru-RU" sz="3200" b="1" dirty="0" smtClean="0"/>
              <a:t>Лиза Миронова. Новороссийск. 1943 г.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268" y="220133"/>
            <a:ext cx="4257864" cy="6393894"/>
          </a:xfrm>
        </p:spPr>
      </p:pic>
    </p:spTree>
    <p:extLst>
      <p:ext uri="{BB962C8B-B14F-4D97-AF65-F5344CB8AC3E}">
        <p14:creationId xmlns:p14="http://schemas.microsoft.com/office/powerpoint/2010/main" val="259080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0267" y="626533"/>
            <a:ext cx="3986086" cy="5994399"/>
          </a:xfrm>
        </p:spPr>
        <p:txBody>
          <a:bodyPr>
            <a:noAutofit/>
          </a:bodyPr>
          <a:lstStyle/>
          <a:p>
            <a:pPr algn="r"/>
            <a:r>
              <a:rPr lang="ru-RU" sz="3200" b="1" dirty="0" smtClean="0"/>
              <a:t>42. Евгений </a:t>
            </a:r>
            <a:br>
              <a:rPr lang="ru-RU" sz="3200" b="1" dirty="0" smtClean="0"/>
            </a:br>
            <a:r>
              <a:rPr lang="ru-RU" sz="3200" b="1" dirty="0" smtClean="0"/>
              <a:t>Халдей. </a:t>
            </a:r>
            <a:br>
              <a:rPr lang="ru-RU" sz="3200" b="1" dirty="0" smtClean="0"/>
            </a:br>
            <a:r>
              <a:rPr lang="ru-RU" sz="3200" b="1" dirty="0" smtClean="0"/>
              <a:t>Летчицы 46-го женского авиаполка. Редкие минуты тишины. </a:t>
            </a:r>
            <a:br>
              <a:rPr lang="ru-RU" sz="3200" b="1" dirty="0" smtClean="0"/>
            </a:br>
            <a:r>
              <a:rPr lang="ru-RU" sz="3200" b="1" dirty="0" smtClean="0"/>
              <a:t>На переднем плане </a:t>
            </a:r>
            <a:br>
              <a:rPr lang="ru-RU" sz="3200" b="1" dirty="0" smtClean="0"/>
            </a:br>
            <a:r>
              <a:rPr lang="ru-RU" sz="3200" b="1" dirty="0" smtClean="0"/>
              <a:t>Надежда Попова и Ирина </a:t>
            </a:r>
            <a:r>
              <a:rPr lang="ru-RU" sz="3200" b="1" dirty="0" err="1" smtClean="0"/>
              <a:t>Себрова</a:t>
            </a:r>
            <a:r>
              <a:rPr lang="ru-RU" sz="3200" b="1" dirty="0" smtClean="0"/>
              <a:t>. Сентябрь 1943 г.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268" y="440267"/>
            <a:ext cx="7379900" cy="4944533"/>
          </a:xfrm>
        </p:spPr>
      </p:pic>
    </p:spTree>
    <p:extLst>
      <p:ext uri="{BB962C8B-B14F-4D97-AF65-F5344CB8AC3E}">
        <p14:creationId xmlns:p14="http://schemas.microsoft.com/office/powerpoint/2010/main" val="74653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7200" y="624110"/>
            <a:ext cx="4030133" cy="2745623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43. </a:t>
            </a:r>
            <a:br>
              <a:rPr lang="ru-RU" b="1" dirty="0" smtClean="0"/>
            </a:br>
            <a:r>
              <a:rPr lang="ru-RU" b="1" dirty="0" smtClean="0"/>
              <a:t>Марк </a:t>
            </a:r>
            <a:br>
              <a:rPr lang="ru-RU" b="1" dirty="0" smtClean="0"/>
            </a:br>
            <a:r>
              <a:rPr lang="ru-RU" b="1" dirty="0" smtClean="0"/>
              <a:t>Марков-Гринберг.</a:t>
            </a:r>
            <a:br>
              <a:rPr lang="ru-RU" b="1" dirty="0" smtClean="0"/>
            </a:br>
            <a:r>
              <a:rPr lang="ru-RU" b="1" dirty="0" smtClean="0"/>
              <a:t>Атака. </a:t>
            </a:r>
            <a:br>
              <a:rPr lang="ru-RU" b="1" dirty="0" smtClean="0"/>
            </a:br>
            <a:r>
              <a:rPr lang="ru-RU" b="1" dirty="0" smtClean="0"/>
              <a:t>1943 г.</a:t>
            </a:r>
            <a:br>
              <a:rPr lang="ru-RU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01" y="220134"/>
            <a:ext cx="4427542" cy="6388950"/>
          </a:xfrm>
        </p:spPr>
      </p:pic>
    </p:spTree>
    <p:extLst>
      <p:ext uri="{BB962C8B-B14F-4D97-AF65-F5344CB8AC3E}">
        <p14:creationId xmlns:p14="http://schemas.microsoft.com/office/powerpoint/2010/main" val="307010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32800" y="624109"/>
            <a:ext cx="3759200" cy="5539624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44. </a:t>
            </a:r>
            <a:br>
              <a:rPr lang="ru-RU" sz="3200" b="1" dirty="0" smtClean="0"/>
            </a:br>
            <a:r>
              <a:rPr lang="ru-RU" sz="3200" b="1" dirty="0" smtClean="0"/>
              <a:t>Макс </a:t>
            </a:r>
            <a:r>
              <a:rPr lang="ru-RU" sz="3200" b="1" dirty="0" err="1" smtClean="0"/>
              <a:t>Альперт</a:t>
            </a:r>
            <a:r>
              <a:rPr lang="ru-RU" sz="3200" b="1" dirty="0" smtClean="0"/>
              <a:t>. Крестьянки освобожденного села </a:t>
            </a:r>
            <a:br>
              <a:rPr lang="ru-RU" sz="3200" b="1" dirty="0" smtClean="0"/>
            </a:br>
            <a:r>
              <a:rPr lang="ru-RU" sz="3200" b="1" dirty="0" smtClean="0"/>
              <a:t>в Прикарпатье разговаривают </a:t>
            </a:r>
            <a:br>
              <a:rPr lang="ru-RU" sz="3200" b="1" dirty="0" smtClean="0"/>
            </a:br>
            <a:r>
              <a:rPr lang="ru-RU" sz="3200" b="1" dirty="0" smtClean="0"/>
              <a:t>с советскими танкистами </a:t>
            </a:r>
            <a:br>
              <a:rPr lang="ru-RU" sz="3200" b="1" dirty="0" smtClean="0"/>
            </a:br>
            <a:r>
              <a:rPr lang="ru-RU" sz="3200" b="1" dirty="0" smtClean="0"/>
              <a:t>у танка Т-34. </a:t>
            </a:r>
            <a:br>
              <a:rPr lang="ru-RU" sz="3200" b="1" dirty="0" smtClean="0"/>
            </a:br>
            <a:r>
              <a:rPr lang="ru-RU" sz="3200" b="1" dirty="0" smtClean="0"/>
              <a:t>12 июля 1943 г.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63" y="762000"/>
            <a:ext cx="7889536" cy="5266266"/>
          </a:xfrm>
        </p:spPr>
      </p:pic>
    </p:spTree>
    <p:extLst>
      <p:ext uri="{BB962C8B-B14F-4D97-AF65-F5344CB8AC3E}">
        <p14:creationId xmlns:p14="http://schemas.microsoft.com/office/powerpoint/2010/main" val="396744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85199" y="624110"/>
            <a:ext cx="3335867" cy="496389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45. </a:t>
            </a:r>
            <a:br>
              <a:rPr lang="ru-RU" sz="3200" b="1" dirty="0" smtClean="0"/>
            </a:br>
            <a:r>
              <a:rPr lang="ru-RU" sz="3200" b="1" dirty="0" smtClean="0"/>
              <a:t>Борис </a:t>
            </a:r>
            <a:r>
              <a:rPr lang="ru-RU" sz="3200" b="1" dirty="0" err="1"/>
              <a:t>Кудояров</a:t>
            </a:r>
            <a:r>
              <a:rPr lang="ru-RU" sz="3200" b="1" dirty="0"/>
              <a:t>.</a:t>
            </a:r>
            <a:br>
              <a:rPr lang="ru-RU" sz="3200" b="1" dirty="0"/>
            </a:br>
            <a:r>
              <a:rPr lang="ru-RU" sz="3200" b="1" dirty="0" smtClean="0"/>
              <a:t>Снятие блокады Ленинграда. </a:t>
            </a:r>
            <a:br>
              <a:rPr lang="ru-RU" sz="3200" b="1" dirty="0" smtClean="0"/>
            </a:br>
            <a:r>
              <a:rPr lang="ru-RU" sz="3200" b="1" dirty="0" smtClean="0"/>
              <a:t>Январь 1944 г. 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44" y="880532"/>
            <a:ext cx="7965413" cy="5317067"/>
          </a:xfrm>
        </p:spPr>
      </p:pic>
    </p:spTree>
    <p:extLst>
      <p:ext uri="{BB962C8B-B14F-4D97-AF65-F5344CB8AC3E}">
        <p14:creationId xmlns:p14="http://schemas.microsoft.com/office/powerpoint/2010/main" val="87576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1" y="2133600"/>
            <a:ext cx="2997199" cy="377825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46. </a:t>
            </a:r>
            <a:br>
              <a:rPr lang="ru-RU" sz="3200" b="1" dirty="0" smtClean="0"/>
            </a:br>
            <a:r>
              <a:rPr lang="ru-RU" sz="3200" b="1" dirty="0" smtClean="0"/>
              <a:t>Иван Шагин. Беженцы. Белоруссия. 1944 г.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593" y="244474"/>
            <a:ext cx="8194007" cy="5667375"/>
          </a:xfrm>
        </p:spPr>
      </p:pic>
    </p:spTree>
    <p:extLst>
      <p:ext uri="{BB962C8B-B14F-4D97-AF65-F5344CB8AC3E}">
        <p14:creationId xmlns:p14="http://schemas.microsoft.com/office/powerpoint/2010/main" val="77646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861734"/>
            <a:ext cx="4034232" cy="3251198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47. </a:t>
            </a:r>
            <a:br>
              <a:rPr lang="ru-RU" sz="3200" b="1" dirty="0" smtClean="0"/>
            </a:br>
            <a:r>
              <a:rPr lang="ru-RU" sz="3200" b="1" dirty="0" smtClean="0"/>
              <a:t>Аркадий Шайхет. </a:t>
            </a:r>
            <a:br>
              <a:rPr lang="ru-RU" sz="3200" b="1" dirty="0" smtClean="0"/>
            </a:br>
            <a:r>
              <a:rPr lang="ru-RU" sz="3200" b="1" dirty="0" smtClean="0"/>
              <a:t>В освобождённой Виннице. 1944 г.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33" y="624110"/>
            <a:ext cx="7387143" cy="4930024"/>
          </a:xfrm>
        </p:spPr>
      </p:pic>
    </p:spTree>
    <p:extLst>
      <p:ext uri="{BB962C8B-B14F-4D97-AF65-F5344CB8AC3E}">
        <p14:creationId xmlns:p14="http://schemas.microsoft.com/office/powerpoint/2010/main" val="249358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067" y="365125"/>
            <a:ext cx="4064000" cy="5392208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48.</a:t>
            </a:r>
            <a:br>
              <a:rPr lang="ru-RU" sz="3200" b="1" dirty="0" smtClean="0"/>
            </a:br>
            <a:r>
              <a:rPr lang="ru-RU" sz="3200" b="1" dirty="0" smtClean="0"/>
              <a:t>Дмитрий </a:t>
            </a:r>
            <a:r>
              <a:rPr lang="ru-RU" sz="3200" b="1" dirty="0" err="1" smtClean="0"/>
              <a:t>Бальтерманц</a:t>
            </a:r>
            <a:r>
              <a:rPr lang="ru-RU" sz="3200" b="1" dirty="0" smtClean="0"/>
              <a:t>. Колонна немецких военнопленных проходит </a:t>
            </a:r>
            <a:br>
              <a:rPr lang="ru-RU" sz="3200" b="1" dirty="0" smtClean="0"/>
            </a:br>
            <a:r>
              <a:rPr lang="ru-RU" sz="3200" b="1" dirty="0" smtClean="0"/>
              <a:t>по Москве. </a:t>
            </a:r>
            <a:br>
              <a:rPr lang="ru-RU" sz="3200" b="1" dirty="0" smtClean="0"/>
            </a:br>
            <a:r>
              <a:rPr lang="ru-RU" sz="3200" b="1" dirty="0" smtClean="0"/>
              <a:t>17 июля 1944 г. 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562" y="161924"/>
            <a:ext cx="4899237" cy="6366521"/>
          </a:xfrm>
        </p:spPr>
      </p:pic>
    </p:spTree>
    <p:extLst>
      <p:ext uri="{BB962C8B-B14F-4D97-AF65-F5344CB8AC3E}">
        <p14:creationId xmlns:p14="http://schemas.microsoft.com/office/powerpoint/2010/main" val="175809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2133" y="1168401"/>
            <a:ext cx="4385734" cy="5486400"/>
          </a:xfrm>
        </p:spPr>
        <p:txBody>
          <a:bodyPr>
            <a:normAutofit fontScale="90000"/>
          </a:bodyPr>
          <a:lstStyle/>
          <a:p>
            <a:r>
              <a:rPr lang="ru-RU" altLang="ru-RU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49.</a:t>
            </a:r>
            <a:br>
              <a:rPr lang="ru-RU" altLang="ru-RU" b="1" dirty="0" smtClean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ru-RU" altLang="ru-RU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Эммануил </a:t>
            </a:r>
            <a:r>
              <a:rPr lang="ru-RU" altLang="ru-RU" b="1" dirty="0" err="1">
                <a:solidFill>
                  <a:schemeClr val="tx1"/>
                </a:solidFill>
                <a:latin typeface="Arial" panose="020B0604020202020204" pitchFamily="34" charset="0"/>
              </a:rPr>
              <a:t>Евзерихин</a:t>
            </a:r>
            <a:r>
              <a:rPr lang="ru-RU" altLang="ru-RU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​. </a:t>
            </a:r>
            <a:r>
              <a:rPr lang="ru-RU" b="1" dirty="0"/>
              <a:t/>
            </a:r>
            <a:br>
              <a:rPr lang="ru-RU" b="1" dirty="0"/>
            </a:br>
            <a:r>
              <a:rPr lang="ru-RU" altLang="ru-RU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Батарея </a:t>
            </a:r>
            <a:r>
              <a:rPr lang="ru-RU" altLang="ru-RU" b="1" dirty="0">
                <a:solidFill>
                  <a:schemeClr val="tx1"/>
                </a:solidFill>
                <a:latin typeface="Arial" panose="020B0604020202020204" pitchFamily="34" charset="0"/>
              </a:rPr>
              <a:t>152-мм гаубиц Д-1 образца </a:t>
            </a:r>
            <a:r>
              <a:rPr lang="ru-RU" altLang="ru-RU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1943 г</a:t>
            </a:r>
            <a:r>
              <a:rPr lang="ru-RU" altLang="ru-RU" b="1" dirty="0">
                <a:solidFill>
                  <a:schemeClr val="tx1"/>
                </a:solidFill>
                <a:latin typeface="Arial" panose="020B0604020202020204" pitchFamily="34" charset="0"/>
              </a:rPr>
              <a:t>. ведет огонь по обороняющимся немецким </a:t>
            </a:r>
            <a:br>
              <a:rPr lang="ru-RU" altLang="ru-RU" b="1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ru-RU" altLang="ru-RU" b="1" dirty="0">
                <a:solidFill>
                  <a:schemeClr val="tx1"/>
                </a:solidFill>
                <a:latin typeface="Arial" panose="020B0604020202020204" pitchFamily="34" charset="0"/>
              </a:rPr>
              <a:t>войскам. </a:t>
            </a:r>
            <a:r>
              <a:rPr lang="ru-RU" altLang="ru-RU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Белоруссия. </a:t>
            </a:r>
            <a:br>
              <a:rPr lang="ru-RU" altLang="ru-RU" b="1" dirty="0" smtClean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ru-RU" altLang="ru-RU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Лето </a:t>
            </a:r>
            <a:r>
              <a:rPr lang="ru-RU" altLang="ru-RU" b="1" dirty="0">
                <a:solidFill>
                  <a:schemeClr val="tx1"/>
                </a:solidFill>
                <a:latin typeface="Arial" panose="020B0604020202020204" pitchFamily="34" charset="0"/>
              </a:rPr>
              <a:t>1944 </a:t>
            </a:r>
            <a:r>
              <a:rPr lang="ru-RU" altLang="ru-RU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г. </a:t>
            </a:r>
            <a:endParaRPr lang="ru-RU" b="1" dirty="0"/>
          </a:p>
        </p:txBody>
      </p:sp>
      <p:pic>
        <p:nvPicPr>
          <p:cNvPr id="4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807" y="237066"/>
            <a:ext cx="6811384" cy="6062133"/>
          </a:xfrm>
        </p:spPr>
      </p:pic>
    </p:spTree>
    <p:extLst>
      <p:ext uri="{BB962C8B-B14F-4D97-AF65-F5344CB8AC3E}">
        <p14:creationId xmlns:p14="http://schemas.microsoft.com/office/powerpoint/2010/main" val="239135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81067" y="624110"/>
            <a:ext cx="2810933" cy="516709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5. </a:t>
            </a:r>
            <a:br>
              <a:rPr lang="ru-RU" sz="3200" b="1" dirty="0" smtClean="0"/>
            </a:br>
            <a:r>
              <a:rPr lang="ru-RU" sz="3200" b="1" dirty="0" smtClean="0"/>
              <a:t>Иван</a:t>
            </a:r>
            <a:br>
              <a:rPr lang="ru-RU" sz="3200" b="1" dirty="0" smtClean="0"/>
            </a:br>
            <a:r>
              <a:rPr lang="ru-RU" sz="3200" b="1" dirty="0" smtClean="0"/>
              <a:t>Шагин. Обучение ополченцев. Москва. 1941 г.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83" y="436630"/>
            <a:ext cx="8844251" cy="5827380"/>
          </a:xfrm>
        </p:spPr>
      </p:pic>
    </p:spTree>
    <p:extLst>
      <p:ext uri="{BB962C8B-B14F-4D97-AF65-F5344CB8AC3E}">
        <p14:creationId xmlns:p14="http://schemas.microsoft.com/office/powerpoint/2010/main" val="58197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067" y="1710268"/>
            <a:ext cx="3784471" cy="4201582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50.</a:t>
            </a:r>
            <a:br>
              <a:rPr lang="ru-RU" sz="3200" b="1" dirty="0" smtClean="0"/>
            </a:br>
            <a:r>
              <a:rPr lang="ru-RU" sz="3200" b="1" dirty="0" smtClean="0"/>
              <a:t>Иван </a:t>
            </a:r>
            <a:br>
              <a:rPr lang="ru-RU" sz="3200" b="1" dirty="0" smtClean="0"/>
            </a:br>
            <a:r>
              <a:rPr lang="ru-RU" sz="3200" b="1" dirty="0" smtClean="0"/>
              <a:t>Шагин. </a:t>
            </a:r>
            <a:br>
              <a:rPr lang="ru-RU" sz="3200" b="1" dirty="0" smtClean="0"/>
            </a:br>
            <a:r>
              <a:rPr lang="ru-RU" sz="3200" b="1" dirty="0" smtClean="0"/>
              <a:t>Политрук продолжает </a:t>
            </a:r>
            <a:br>
              <a:rPr lang="ru-RU" sz="3200" b="1" dirty="0" smtClean="0"/>
            </a:br>
            <a:r>
              <a:rPr lang="ru-RU" sz="3200" b="1" dirty="0" smtClean="0"/>
              <a:t>бой. </a:t>
            </a:r>
            <a:br>
              <a:rPr lang="ru-RU" sz="3200" b="1" dirty="0" smtClean="0"/>
            </a:br>
            <a:r>
              <a:rPr lang="ru-RU" sz="3200" b="1" dirty="0" smtClean="0"/>
              <a:t>1944 г.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316" y="406400"/>
            <a:ext cx="8570306" cy="5842000"/>
          </a:xfrm>
        </p:spPr>
      </p:pic>
    </p:spTree>
    <p:extLst>
      <p:ext uri="{BB962C8B-B14F-4D97-AF65-F5344CB8AC3E}">
        <p14:creationId xmlns:p14="http://schemas.microsoft.com/office/powerpoint/2010/main" val="240128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133" y="1540933"/>
            <a:ext cx="3808741" cy="3945468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51.</a:t>
            </a:r>
            <a:br>
              <a:rPr lang="ru-RU" sz="3200" b="1" dirty="0" smtClean="0"/>
            </a:br>
            <a:r>
              <a:rPr lang="ru-RU" sz="3200" b="1" dirty="0" smtClean="0"/>
              <a:t>Евгений Халдей. Салют в освобождённом Севастополе. Май 1944 г.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874" y="203199"/>
            <a:ext cx="7749762" cy="6383867"/>
          </a:xfrm>
        </p:spPr>
      </p:pic>
    </p:spTree>
    <p:extLst>
      <p:ext uri="{BB962C8B-B14F-4D97-AF65-F5344CB8AC3E}">
        <p14:creationId xmlns:p14="http://schemas.microsoft.com/office/powerpoint/2010/main" val="83540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067" y="1422400"/>
            <a:ext cx="2895601" cy="4489450"/>
          </a:xfrm>
        </p:spPr>
        <p:txBody>
          <a:bodyPr>
            <a:normAutofit/>
          </a:bodyPr>
          <a:lstStyle/>
          <a:p>
            <a:pPr algn="r"/>
            <a:r>
              <a:rPr lang="ru-RU" sz="3200" b="1" dirty="0" smtClean="0"/>
              <a:t>52.</a:t>
            </a:r>
            <a:br>
              <a:rPr lang="ru-RU" sz="3200" b="1" dirty="0" smtClean="0"/>
            </a:br>
            <a:r>
              <a:rPr lang="ru-RU" sz="3200" b="1" dirty="0" smtClean="0"/>
              <a:t>Марк Марков-Гринберг.</a:t>
            </a:r>
            <a:br>
              <a:rPr lang="ru-RU" sz="3200" b="1" dirty="0" smtClean="0"/>
            </a:br>
            <a:r>
              <a:rPr lang="ru-RU" sz="3200" b="1" dirty="0" smtClean="0"/>
              <a:t>Второй Белорусский фронт. </a:t>
            </a:r>
            <a:br>
              <a:rPr lang="ru-RU" sz="3200" b="1" dirty="0" smtClean="0"/>
            </a:br>
            <a:r>
              <a:rPr lang="ru-RU" sz="3200" b="1" dirty="0" smtClean="0"/>
              <a:t>1944 г. 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303" y="169332"/>
            <a:ext cx="8487065" cy="5621867"/>
          </a:xfrm>
        </p:spPr>
      </p:pic>
    </p:spTree>
    <p:extLst>
      <p:ext uri="{BB962C8B-B14F-4D97-AF65-F5344CB8AC3E}">
        <p14:creationId xmlns:p14="http://schemas.microsoft.com/office/powerpoint/2010/main" val="47001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0267" y="1642533"/>
            <a:ext cx="3691466" cy="3911599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53.</a:t>
            </a:r>
            <a:br>
              <a:rPr lang="ru-RU" sz="3200" b="1" dirty="0" smtClean="0"/>
            </a:br>
            <a:r>
              <a:rPr lang="ru-RU" sz="3200" b="1" dirty="0" smtClean="0"/>
              <a:t>Евгений </a:t>
            </a:r>
            <a:br>
              <a:rPr lang="ru-RU" sz="3200" b="1" dirty="0" smtClean="0"/>
            </a:br>
            <a:r>
              <a:rPr lang="ru-RU" sz="3200" b="1" dirty="0" smtClean="0"/>
              <a:t>Халдей </a:t>
            </a:r>
            <a:br>
              <a:rPr lang="ru-RU" sz="3200" b="1" dirty="0" smtClean="0"/>
            </a:br>
            <a:r>
              <a:rPr lang="ru-RU" sz="3200" b="1" dirty="0" smtClean="0"/>
              <a:t>в освобождённой Болгарии. </a:t>
            </a:r>
            <a:br>
              <a:rPr lang="ru-RU" sz="3200" b="1" dirty="0" smtClean="0"/>
            </a:br>
            <a:r>
              <a:rPr lang="ru-RU" sz="3200" b="1" dirty="0" smtClean="0"/>
              <a:t>1944 г. </a:t>
            </a:r>
            <a:endParaRPr lang="ru-RU" sz="3200" b="1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877" y="152400"/>
            <a:ext cx="8046174" cy="5994400"/>
          </a:xfrm>
        </p:spPr>
      </p:pic>
    </p:spTree>
    <p:extLst>
      <p:ext uri="{BB962C8B-B14F-4D97-AF65-F5344CB8AC3E}">
        <p14:creationId xmlns:p14="http://schemas.microsoft.com/office/powerpoint/2010/main" val="38226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0933" y="365125"/>
            <a:ext cx="3200400" cy="6238875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>54.</a:t>
            </a:r>
            <a:br>
              <a:rPr lang="ru-RU" sz="2800" b="1" dirty="0" smtClean="0"/>
            </a:br>
            <a:r>
              <a:rPr lang="ru-RU" sz="2800" b="1" dirty="0" smtClean="0"/>
              <a:t>Встреча на Эльбе войск </a:t>
            </a:r>
            <a:br>
              <a:rPr lang="ru-RU" sz="2800" b="1" dirty="0" smtClean="0"/>
            </a:br>
            <a:r>
              <a:rPr lang="ru-RU" sz="2800" b="1" dirty="0" smtClean="0"/>
              <a:t>1-го Украинского фронта с войсками </a:t>
            </a:r>
            <a:br>
              <a:rPr lang="ru-RU" sz="2800" b="1" dirty="0" smtClean="0"/>
            </a:br>
            <a:r>
              <a:rPr lang="ru-RU" sz="2800" b="1" dirty="0" smtClean="0"/>
              <a:t>1-й армии США. Советская медсестра Любовь </a:t>
            </a:r>
            <a:r>
              <a:rPr lang="ru-RU" sz="2800" b="1" dirty="0" err="1" smtClean="0"/>
              <a:t>Казиченко</a:t>
            </a:r>
            <a:r>
              <a:rPr lang="ru-RU" sz="2800" b="1" dirty="0" smtClean="0"/>
              <a:t> дарит цветы американскому солдату Карлу Робинсону. Апрель 1945 г.</a:t>
            </a:r>
            <a:endParaRPr lang="ru-RU" sz="2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968" y="762001"/>
            <a:ext cx="6969553" cy="4639732"/>
          </a:xfrm>
        </p:spPr>
      </p:pic>
    </p:spTree>
    <p:extLst>
      <p:ext uri="{BB962C8B-B14F-4D97-AF65-F5344CB8AC3E}">
        <p14:creationId xmlns:p14="http://schemas.microsoft.com/office/powerpoint/2010/main" val="221611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ru-RU" sz="3200" b="1" dirty="0" smtClean="0"/>
              <a:t>55. Советские солдаты перекуривают перед последним рывком — до Берлина. Апрель 1945 года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172" y="2133600"/>
            <a:ext cx="5675482" cy="3778250"/>
          </a:xfrm>
        </p:spPr>
      </p:pic>
    </p:spTree>
    <p:extLst>
      <p:ext uri="{BB962C8B-B14F-4D97-AF65-F5344CB8AC3E}">
        <p14:creationId xmlns:p14="http://schemas.microsoft.com/office/powerpoint/2010/main" val="161905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75599" y="287867"/>
            <a:ext cx="3945467" cy="6011333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56.</a:t>
            </a:r>
            <a:br>
              <a:rPr lang="ru-RU" sz="3200" b="1" dirty="0" smtClean="0"/>
            </a:br>
            <a:r>
              <a:rPr lang="ru-RU" sz="3200" b="1" dirty="0" smtClean="0"/>
              <a:t>Борис Игнатович. Освобождение советскими войсками узников немецко-фашистского концлагеря «</a:t>
            </a:r>
            <a:r>
              <a:rPr lang="ru-RU" sz="3200" b="1" dirty="0" err="1" smtClean="0"/>
              <a:t>Аушвиц-Биркенау</a:t>
            </a:r>
            <a:r>
              <a:rPr lang="ru-RU" sz="3200" b="1" dirty="0" smtClean="0"/>
              <a:t>» - Освенцим</a:t>
            </a:r>
            <a:br>
              <a:rPr lang="ru-RU" sz="3200" b="1" dirty="0" smtClean="0"/>
            </a:br>
            <a:r>
              <a:rPr lang="ru-RU" sz="3200" b="1" dirty="0" smtClean="0"/>
              <a:t>(Польша). </a:t>
            </a:r>
            <a:br>
              <a:rPr lang="ru-RU" sz="3200" b="1" dirty="0" smtClean="0"/>
            </a:br>
            <a:r>
              <a:rPr lang="ru-RU" sz="3200" b="1" dirty="0" smtClean="0"/>
              <a:t>Январь 1945 г.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04" y="795866"/>
            <a:ext cx="7427409" cy="4944533"/>
          </a:xfrm>
        </p:spPr>
      </p:pic>
    </p:spTree>
    <p:extLst>
      <p:ext uri="{BB962C8B-B14F-4D97-AF65-F5344CB8AC3E}">
        <p14:creationId xmlns:p14="http://schemas.microsoft.com/office/powerpoint/2010/main" val="97457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89333" y="304800"/>
            <a:ext cx="3979334" cy="6096000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57.</a:t>
            </a:r>
            <a:br>
              <a:rPr lang="ru-RU" sz="3200" b="1" dirty="0" smtClean="0"/>
            </a:br>
            <a:r>
              <a:rPr lang="ru-RU" sz="3200" b="1" dirty="0" smtClean="0"/>
              <a:t>Марк Марков-Гринберг.</a:t>
            </a: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 smtClean="0"/>
              <a:t>Красноармейцы слушают игру на фисгармонии на берегу залива </a:t>
            </a:r>
            <a:r>
              <a:rPr lang="ru-RU" sz="3200" b="1" dirty="0" err="1" smtClean="0"/>
              <a:t>Фришес-Хафф</a:t>
            </a:r>
            <a:r>
              <a:rPr lang="ru-RU" sz="3200" b="1" dirty="0" smtClean="0"/>
              <a:t> (ныне Калининградский залив). </a:t>
            </a:r>
            <a:br>
              <a:rPr lang="ru-RU" sz="3200" b="1" dirty="0" smtClean="0"/>
            </a:br>
            <a:r>
              <a:rPr lang="ru-RU" sz="3200" b="1" dirty="0" smtClean="0"/>
              <a:t>1945 г. 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42" y="660399"/>
            <a:ext cx="7433691" cy="4910667"/>
          </a:xfrm>
        </p:spPr>
      </p:pic>
    </p:spTree>
    <p:extLst>
      <p:ext uri="{BB962C8B-B14F-4D97-AF65-F5344CB8AC3E}">
        <p14:creationId xmlns:p14="http://schemas.microsoft.com/office/powerpoint/2010/main" val="322874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5600" y="237068"/>
            <a:ext cx="10403945" cy="948266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58. Макс </a:t>
            </a:r>
            <a:r>
              <a:rPr lang="ru-RU" sz="3200" b="1" dirty="0" err="1" smtClean="0"/>
              <a:t>Альперт</a:t>
            </a:r>
            <a:r>
              <a:rPr lang="ru-RU" sz="3200" b="1" dirty="0" smtClean="0"/>
              <a:t>. Советские воины на улице освобожденного Кракова. Польша. Март 1945 г.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025" y="1336520"/>
            <a:ext cx="8696827" cy="5370291"/>
          </a:xfrm>
        </p:spPr>
      </p:pic>
    </p:spTree>
    <p:extLst>
      <p:ext uri="{BB962C8B-B14F-4D97-AF65-F5344CB8AC3E}">
        <p14:creationId xmlns:p14="http://schemas.microsoft.com/office/powerpoint/2010/main" val="118495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44932" y="365125"/>
            <a:ext cx="3606801" cy="5087408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59. </a:t>
            </a:r>
            <a:br>
              <a:rPr lang="ru-RU" sz="3200" b="1" dirty="0" smtClean="0"/>
            </a:br>
            <a:r>
              <a:rPr lang="ru-RU" sz="3200" b="1" dirty="0" smtClean="0"/>
              <a:t>Население города Моравская </a:t>
            </a:r>
            <a:r>
              <a:rPr lang="ru-RU" sz="3200" b="1" dirty="0" err="1" smtClean="0"/>
              <a:t>Острава</a:t>
            </a:r>
            <a:r>
              <a:rPr lang="ru-RU" sz="3200" b="1" dirty="0" smtClean="0"/>
              <a:t> приветствует советских танкистов. </a:t>
            </a:r>
            <a:br>
              <a:rPr lang="ru-RU" sz="3200" b="1" dirty="0" smtClean="0"/>
            </a:br>
            <a:r>
              <a:rPr lang="ru-RU" sz="3200" b="1" dirty="0" smtClean="0"/>
              <a:t>Чехословакия.</a:t>
            </a:r>
            <a:br>
              <a:rPr lang="ru-RU" sz="3200" b="1" dirty="0" smtClean="0"/>
            </a:br>
            <a:r>
              <a:rPr lang="ru-RU" sz="3200" b="1" dirty="0" smtClean="0"/>
              <a:t>1945 г.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21" y="843492"/>
            <a:ext cx="7798980" cy="5303307"/>
          </a:xfrm>
        </p:spPr>
      </p:pic>
    </p:spTree>
    <p:extLst>
      <p:ext uri="{BB962C8B-B14F-4D97-AF65-F5344CB8AC3E}">
        <p14:creationId xmlns:p14="http://schemas.microsoft.com/office/powerpoint/2010/main" val="135954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2667" y="1540933"/>
            <a:ext cx="2946400" cy="4825999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6. </a:t>
            </a:r>
            <a:br>
              <a:rPr lang="ru-RU" sz="3200" b="1" dirty="0" smtClean="0"/>
            </a:br>
            <a:r>
              <a:rPr lang="ru-RU" sz="3200" b="1" dirty="0" smtClean="0"/>
              <a:t>Олег </a:t>
            </a:r>
            <a:r>
              <a:rPr lang="ru-RU" sz="3200" b="1" dirty="0" err="1"/>
              <a:t>Кнорринг</a:t>
            </a:r>
            <a:r>
              <a:rPr lang="ru-RU" sz="3200" b="1" dirty="0"/>
              <a:t>. </a:t>
            </a:r>
            <a:r>
              <a:rPr lang="ru-RU" sz="3200" b="1" dirty="0" smtClean="0"/>
              <a:t>Зенитчики </a:t>
            </a:r>
            <a:br>
              <a:rPr lang="ru-RU" sz="3200" b="1" dirty="0" smtClean="0"/>
            </a:br>
            <a:r>
              <a:rPr lang="ru-RU" sz="3200" b="1" dirty="0" smtClean="0"/>
              <a:t>на </a:t>
            </a:r>
            <a:r>
              <a:rPr lang="ru-RU" sz="3200" b="1" dirty="0"/>
              <a:t>крыше здания. Москва</a:t>
            </a:r>
            <a:r>
              <a:rPr lang="ru-RU" sz="3200" b="1" dirty="0" smtClean="0"/>
              <a:t>.</a:t>
            </a:r>
            <a:br>
              <a:rPr lang="ru-RU" sz="3200" b="1" dirty="0" smtClean="0"/>
            </a:br>
            <a:r>
              <a:rPr lang="ru-RU" sz="3200" b="1" dirty="0" smtClean="0"/>
              <a:t>1941 г. </a:t>
            </a:r>
            <a:r>
              <a:rPr lang="ru-RU" sz="3200" b="1" dirty="0"/>
              <a:t/>
            </a:r>
            <a:br>
              <a:rPr lang="ru-RU" sz="3200" b="1" dirty="0"/>
            </a:b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883" y="498474"/>
            <a:ext cx="8710141" cy="5868458"/>
          </a:xfrm>
        </p:spPr>
      </p:pic>
    </p:spTree>
    <p:extLst>
      <p:ext uri="{BB962C8B-B14F-4D97-AF65-F5344CB8AC3E}">
        <p14:creationId xmlns:p14="http://schemas.microsoft.com/office/powerpoint/2010/main" val="151979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4933" y="1574801"/>
            <a:ext cx="2556935" cy="259080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60.</a:t>
            </a:r>
            <a:br>
              <a:rPr lang="ru-RU" sz="3200" b="1" dirty="0" smtClean="0"/>
            </a:br>
            <a:r>
              <a:rPr lang="ru-RU" sz="3200" b="1" dirty="0" smtClean="0"/>
              <a:t>Иван </a:t>
            </a:r>
            <a:br>
              <a:rPr lang="ru-RU" sz="3200" b="1" dirty="0" smtClean="0"/>
            </a:br>
            <a:r>
              <a:rPr lang="ru-RU" sz="3200" b="1" dirty="0" smtClean="0"/>
              <a:t>Шагин. Штурм рейхстага. 1945 г.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870" y="152400"/>
            <a:ext cx="8736671" cy="6451600"/>
          </a:xfrm>
        </p:spPr>
      </p:pic>
    </p:spTree>
    <p:extLst>
      <p:ext uri="{BB962C8B-B14F-4D97-AF65-F5344CB8AC3E}">
        <p14:creationId xmlns:p14="http://schemas.microsoft.com/office/powerpoint/2010/main" val="250411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22268" y="365124"/>
            <a:ext cx="3048000" cy="4054475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61.</a:t>
            </a:r>
            <a:br>
              <a:rPr lang="ru-RU" sz="3200" b="1" dirty="0" smtClean="0"/>
            </a:br>
            <a:r>
              <a:rPr lang="ru-RU" sz="3200" b="1" dirty="0" smtClean="0"/>
              <a:t>Евгений Халдей.</a:t>
            </a:r>
            <a:r>
              <a:rPr lang="ru-RU" sz="3200" dirty="0" smtClean="0"/>
              <a:t> </a:t>
            </a:r>
            <a:br>
              <a:rPr lang="ru-RU" sz="3200" dirty="0" smtClean="0"/>
            </a:br>
            <a:r>
              <a:rPr lang="ru-RU" sz="3200" b="1" dirty="0" smtClean="0"/>
              <a:t>Флаг Победы </a:t>
            </a:r>
            <a:br>
              <a:rPr lang="ru-RU" sz="3200" b="1" dirty="0" smtClean="0"/>
            </a:br>
            <a:r>
              <a:rPr lang="ru-RU" sz="3200" b="1" dirty="0" smtClean="0"/>
              <a:t>над Рейхстагом. Берлин.</a:t>
            </a:r>
            <a:br>
              <a:rPr lang="ru-RU" sz="3200" b="1" dirty="0" smtClean="0"/>
            </a:br>
            <a:r>
              <a:rPr lang="ru-RU" sz="3200" b="1" dirty="0" smtClean="0"/>
              <a:t>Май 1945 г.</a:t>
            </a:r>
            <a:br>
              <a:rPr lang="ru-RU" sz="3200" b="1" dirty="0" smtClean="0"/>
            </a:br>
            <a:endParaRPr lang="ru-RU" sz="3200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84" y="621506"/>
            <a:ext cx="8432449" cy="5607579"/>
          </a:xfrm>
        </p:spPr>
      </p:pic>
    </p:spTree>
    <p:extLst>
      <p:ext uri="{BB962C8B-B14F-4D97-AF65-F5344CB8AC3E}">
        <p14:creationId xmlns:p14="http://schemas.microsoft.com/office/powerpoint/2010/main" val="110250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69866" y="365125"/>
            <a:ext cx="3369734" cy="6306608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62.</a:t>
            </a:r>
            <a:br>
              <a:rPr lang="ru-RU" sz="3200" b="1" dirty="0" smtClean="0"/>
            </a:br>
            <a:r>
              <a:rPr lang="ru-RU" sz="3200" b="1" dirty="0" smtClean="0"/>
              <a:t>Евгений Халдей. Регулировщик Мария </a:t>
            </a:r>
            <a:r>
              <a:rPr lang="ru-RU" sz="3200" b="1" dirty="0" err="1" smtClean="0"/>
              <a:t>Шальнёва</a:t>
            </a:r>
            <a:r>
              <a:rPr lang="ru-RU" sz="3200" b="1" dirty="0" smtClean="0"/>
              <a:t>. Берлин. 1945 г.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32" y="365125"/>
            <a:ext cx="8302011" cy="5561541"/>
          </a:xfrm>
        </p:spPr>
      </p:pic>
    </p:spTree>
    <p:extLst>
      <p:ext uri="{BB962C8B-B14F-4D97-AF65-F5344CB8AC3E}">
        <p14:creationId xmlns:p14="http://schemas.microsoft.com/office/powerpoint/2010/main" val="40510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4932" y="365125"/>
            <a:ext cx="4047067" cy="5324475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63.</a:t>
            </a:r>
            <a:br>
              <a:rPr lang="ru-RU" sz="3200" b="1" dirty="0" smtClean="0"/>
            </a:br>
            <a:r>
              <a:rPr lang="ru-RU" sz="3200" b="1" dirty="0" smtClean="0"/>
              <a:t>Евгений Халдей. Военкор </a:t>
            </a:r>
            <a:br>
              <a:rPr lang="ru-RU" sz="3200" b="1" dirty="0" smtClean="0"/>
            </a:br>
            <a:r>
              <a:rPr lang="ru-RU" sz="3200" b="1" dirty="0" smtClean="0"/>
              <a:t>Евгений </a:t>
            </a:r>
            <a:r>
              <a:rPr lang="ru-RU" sz="3200" b="1" dirty="0" err="1" smtClean="0"/>
              <a:t>Долматовский</a:t>
            </a:r>
            <a:r>
              <a:rPr lang="ru-RU" sz="3200" b="1" dirty="0" smtClean="0"/>
              <a:t> около Бранденбургских ворот. </a:t>
            </a:r>
            <a:br>
              <a:rPr lang="ru-RU" sz="3200" b="1" dirty="0" smtClean="0"/>
            </a:br>
            <a:r>
              <a:rPr lang="ru-RU" sz="3200" b="1" dirty="0" smtClean="0"/>
              <a:t>Сувенир Победы. Берлин.</a:t>
            </a:r>
            <a:br>
              <a:rPr lang="ru-RU" sz="3200" b="1" dirty="0" smtClean="0"/>
            </a:br>
            <a:r>
              <a:rPr lang="ru-RU" sz="3200" b="1" dirty="0" smtClean="0"/>
              <a:t>2 мая 1945 г.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940" y="229658"/>
            <a:ext cx="4296859" cy="6438129"/>
          </a:xfrm>
        </p:spPr>
      </p:pic>
    </p:spTree>
    <p:extLst>
      <p:ext uri="{BB962C8B-B14F-4D97-AF65-F5344CB8AC3E}">
        <p14:creationId xmlns:p14="http://schemas.microsoft.com/office/powerpoint/2010/main" val="355293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3733" y="1524000"/>
            <a:ext cx="2167467" cy="4199466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64.</a:t>
            </a:r>
            <a:br>
              <a:rPr lang="ru-RU" sz="3200" b="1" dirty="0" smtClean="0"/>
            </a:br>
            <a:r>
              <a:rPr lang="ru-RU" sz="3200" b="1" dirty="0" smtClean="0"/>
              <a:t>Аркадий Шайхет. </a:t>
            </a:r>
            <a:r>
              <a:rPr lang="ru-RU" sz="3200" b="1" dirty="0" smtClean="0">
                <a:effectLst/>
              </a:rPr>
              <a:t>Белые флаги. Берлин. 1945 г.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060" y="524934"/>
            <a:ext cx="8793849" cy="5825066"/>
          </a:xfrm>
        </p:spPr>
      </p:pic>
    </p:spTree>
    <p:extLst>
      <p:ext uri="{BB962C8B-B14F-4D97-AF65-F5344CB8AC3E}">
        <p14:creationId xmlns:p14="http://schemas.microsoft.com/office/powerpoint/2010/main" val="167499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0399" y="365125"/>
            <a:ext cx="3640668" cy="4071408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65.</a:t>
            </a:r>
            <a:br>
              <a:rPr lang="ru-RU" sz="3200" b="1" dirty="0" smtClean="0"/>
            </a:br>
            <a:r>
              <a:rPr lang="ru-RU" sz="3200" b="1" dirty="0" smtClean="0"/>
              <a:t>Иван Шагин. Лазарет немецких военнопленных. Берлин. </a:t>
            </a:r>
            <a:br>
              <a:rPr lang="ru-RU" sz="3200" b="1" dirty="0" smtClean="0"/>
            </a:br>
            <a:r>
              <a:rPr lang="ru-RU" sz="3200" b="1" dirty="0" smtClean="0"/>
              <a:t>Май 1945 г.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113" y="229658"/>
            <a:ext cx="4605020" cy="6365503"/>
          </a:xfrm>
        </p:spPr>
      </p:pic>
    </p:spTree>
    <p:extLst>
      <p:ext uri="{BB962C8B-B14F-4D97-AF65-F5344CB8AC3E}">
        <p14:creationId xmlns:p14="http://schemas.microsoft.com/office/powerpoint/2010/main" val="202525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9200" y="624109"/>
            <a:ext cx="3048000" cy="5692023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66.</a:t>
            </a:r>
            <a:br>
              <a:rPr lang="ru-RU" sz="3200" b="1" dirty="0" smtClean="0"/>
            </a:br>
            <a:r>
              <a:rPr lang="ru-RU" sz="3200" b="1" dirty="0" smtClean="0"/>
              <a:t>Макс </a:t>
            </a:r>
            <a:r>
              <a:rPr lang="ru-RU" sz="3200" b="1" dirty="0" err="1" smtClean="0"/>
              <a:t>Альперт</a:t>
            </a:r>
            <a:r>
              <a:rPr lang="ru-RU" sz="3200" b="1" dirty="0"/>
              <a:t>. Маршал Советского Союза 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Г.К. Жуков </a:t>
            </a:r>
            <a:br>
              <a:rPr lang="ru-RU" sz="3200" b="1" dirty="0" smtClean="0"/>
            </a:br>
            <a:r>
              <a:rPr lang="ru-RU" sz="3200" b="1" dirty="0" smtClean="0"/>
              <a:t>у </a:t>
            </a:r>
            <a:r>
              <a:rPr lang="ru-RU" sz="3200" b="1" dirty="0"/>
              <a:t>рейхстага. </a:t>
            </a:r>
            <a:r>
              <a:rPr lang="ru-RU" sz="3200" b="1" dirty="0" smtClean="0"/>
              <a:t>Берлин. </a:t>
            </a:r>
            <a:br>
              <a:rPr lang="ru-RU" sz="3200" b="1" dirty="0" smtClean="0"/>
            </a:br>
            <a:r>
              <a:rPr lang="ru-RU" sz="3200" b="1" dirty="0" smtClean="0"/>
              <a:t>Май </a:t>
            </a:r>
            <a:r>
              <a:rPr lang="ru-RU" sz="3200" b="1" dirty="0"/>
              <a:t>1945 </a:t>
            </a:r>
            <a:r>
              <a:rPr lang="ru-RU" sz="3200" b="1" dirty="0" smtClean="0"/>
              <a:t>г.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35" y="193520"/>
            <a:ext cx="7836411" cy="6553200"/>
          </a:xfrm>
        </p:spPr>
      </p:pic>
    </p:spTree>
    <p:extLst>
      <p:ext uri="{BB962C8B-B14F-4D97-AF65-F5344CB8AC3E}">
        <p14:creationId xmlns:p14="http://schemas.microsoft.com/office/powerpoint/2010/main" val="219632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3333" y="1557867"/>
            <a:ext cx="3810000" cy="4555065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67.</a:t>
            </a:r>
            <a:br>
              <a:rPr lang="ru-RU" sz="3200" b="1" dirty="0" smtClean="0"/>
            </a:br>
            <a:r>
              <a:rPr lang="ru-RU" sz="3200" b="1" dirty="0" smtClean="0"/>
              <a:t>Лидия </a:t>
            </a:r>
            <a:br>
              <a:rPr lang="ru-RU" sz="3200" b="1" dirty="0" smtClean="0"/>
            </a:br>
            <a:r>
              <a:rPr lang="ru-RU" sz="3200" b="1" dirty="0" smtClean="0"/>
              <a:t>Русланова </a:t>
            </a:r>
            <a:r>
              <a:rPr lang="ru-RU" sz="3200" b="1" dirty="0"/>
              <a:t>исполняет «Катюшу» 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на </a:t>
            </a:r>
            <a:r>
              <a:rPr lang="ru-RU" sz="3200" b="1" dirty="0"/>
              <a:t>фоне разрушенного </a:t>
            </a:r>
            <a:r>
              <a:rPr lang="ru-RU" sz="3200" b="1" dirty="0" smtClean="0"/>
              <a:t>рейхстага</a:t>
            </a:r>
            <a:r>
              <a:rPr lang="ru-RU" sz="3200" b="1" dirty="0"/>
              <a:t>. 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2 мая 1945 г.</a:t>
            </a:r>
            <a:endParaRPr lang="ru-RU" sz="32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92" y="62822"/>
            <a:ext cx="8267041" cy="5406645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352800" y="2133600"/>
            <a:ext cx="8151812" cy="350520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866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732" y="1456267"/>
            <a:ext cx="2421467" cy="487680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68.</a:t>
            </a:r>
            <a:br>
              <a:rPr lang="ru-RU" sz="3200" b="1" dirty="0" smtClean="0"/>
            </a:br>
            <a:r>
              <a:rPr lang="ru-RU" sz="3200" b="1" dirty="0" smtClean="0"/>
              <a:t>Иван Шагин. Красно-</a:t>
            </a:r>
            <a:br>
              <a:rPr lang="ru-RU" sz="3200" b="1" dirty="0" smtClean="0"/>
            </a:br>
            <a:r>
              <a:rPr lang="ru-RU" sz="3200" b="1" dirty="0" smtClean="0"/>
              <a:t>армейцы в Берлине. 1945 г.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329" y="350573"/>
            <a:ext cx="8946619" cy="5694628"/>
          </a:xfrm>
        </p:spPr>
      </p:pic>
    </p:spTree>
    <p:extLst>
      <p:ext uri="{BB962C8B-B14F-4D97-AF65-F5344CB8AC3E}">
        <p14:creationId xmlns:p14="http://schemas.microsoft.com/office/powerpoint/2010/main" val="284977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1067" y="251576"/>
            <a:ext cx="10143065" cy="1289358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69. Анатолий </a:t>
            </a:r>
            <a:r>
              <a:rPr lang="ru-RU" sz="3200" b="1" dirty="0"/>
              <a:t>Егоров. </a:t>
            </a:r>
            <a:r>
              <a:rPr lang="ru-RU" sz="3200" b="1" dirty="0" smtClean="0"/>
              <a:t>Жители </a:t>
            </a:r>
            <a:r>
              <a:rPr lang="ru-RU" sz="3200" b="1" dirty="0"/>
              <a:t>Праги встречают советских солдат в День Победы. </a:t>
            </a:r>
            <a:r>
              <a:rPr lang="ru-RU" sz="3200" b="1" dirty="0" smtClean="0"/>
              <a:t>1945 </a:t>
            </a:r>
            <a:r>
              <a:rPr lang="ru-RU" sz="3200" b="1" dirty="0"/>
              <a:t>г.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613" y="1388534"/>
            <a:ext cx="7985654" cy="5230603"/>
          </a:xfrm>
        </p:spPr>
      </p:pic>
    </p:spTree>
    <p:extLst>
      <p:ext uri="{BB962C8B-B14F-4D97-AF65-F5344CB8AC3E}">
        <p14:creationId xmlns:p14="http://schemas.microsoft.com/office/powerpoint/2010/main" val="74732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45599" y="624109"/>
            <a:ext cx="2573867" cy="3473757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7. Александр </a:t>
            </a:r>
            <a:r>
              <a:rPr lang="ru-RU" sz="3200" b="1" dirty="0"/>
              <a:t>Устинов</a:t>
            </a:r>
            <a:r>
              <a:rPr lang="ru-RU" sz="3200" b="1" dirty="0" smtClean="0"/>
              <a:t>. Москва</a:t>
            </a:r>
            <a:r>
              <a:rPr lang="ru-RU" sz="3200" b="1" dirty="0"/>
              <a:t>. 1941 </a:t>
            </a:r>
            <a:r>
              <a:rPr lang="ru-RU" sz="3200" b="1" dirty="0" smtClean="0"/>
              <a:t>г. </a:t>
            </a:r>
            <a:r>
              <a:rPr lang="ru-RU" sz="3200" b="1" dirty="0"/>
              <a:t/>
            </a:r>
            <a:br>
              <a:rPr lang="ru-RU" sz="3200" b="1" dirty="0"/>
            </a:b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26" y="624110"/>
            <a:ext cx="8683328" cy="5825067"/>
          </a:xfrm>
        </p:spPr>
      </p:pic>
    </p:spTree>
    <p:extLst>
      <p:ext uri="{BB962C8B-B14F-4D97-AF65-F5344CB8AC3E}">
        <p14:creationId xmlns:p14="http://schemas.microsoft.com/office/powerpoint/2010/main" val="101874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9467" y="1405467"/>
            <a:ext cx="3149600" cy="5046133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70.</a:t>
            </a:r>
            <a:br>
              <a:rPr lang="ru-RU" sz="3200" b="1" dirty="0" smtClean="0"/>
            </a:br>
            <a:r>
              <a:rPr lang="ru-RU" sz="3200" b="1" dirty="0" smtClean="0"/>
              <a:t>Дмитрий </a:t>
            </a:r>
            <a:r>
              <a:rPr lang="ru-RU" sz="3200" b="1" dirty="0" err="1" smtClean="0"/>
              <a:t>Бальтер</a:t>
            </a:r>
            <a:r>
              <a:rPr lang="ru-RU" sz="3200" b="1" dirty="0" smtClean="0"/>
              <a:t>-</a:t>
            </a:r>
            <a:br>
              <a:rPr lang="ru-RU" sz="3200" b="1" dirty="0" smtClean="0"/>
            </a:br>
            <a:r>
              <a:rPr lang="ru-RU" sz="3200" b="1" dirty="0" err="1" smtClean="0"/>
              <a:t>манц</a:t>
            </a:r>
            <a:r>
              <a:rPr lang="ru-RU" sz="3200" b="1" dirty="0" smtClean="0"/>
              <a:t>. Праздничный салют. Красная площадь. Москва. </a:t>
            </a:r>
            <a:br>
              <a:rPr lang="ru-RU" sz="3200" b="1" dirty="0" smtClean="0"/>
            </a:br>
            <a:r>
              <a:rPr lang="ru-RU" sz="3200" b="1" dirty="0" smtClean="0"/>
              <a:t>9 мая </a:t>
            </a:r>
            <a:br>
              <a:rPr lang="ru-RU" sz="3200" b="1" dirty="0" smtClean="0"/>
            </a:br>
            <a:r>
              <a:rPr lang="ru-RU" sz="3200" b="1" dirty="0" smtClean="0"/>
              <a:t>1945 г.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941" y="169776"/>
            <a:ext cx="8699840" cy="5824624"/>
          </a:xfrm>
        </p:spPr>
      </p:pic>
    </p:spTree>
    <p:extLst>
      <p:ext uri="{BB962C8B-B14F-4D97-AF65-F5344CB8AC3E}">
        <p14:creationId xmlns:p14="http://schemas.microsoft.com/office/powerpoint/2010/main" val="404255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77867" y="624109"/>
            <a:ext cx="2793999" cy="5251757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71.</a:t>
            </a:r>
            <a:br>
              <a:rPr lang="ru-RU" sz="3200" b="1" dirty="0" smtClean="0"/>
            </a:br>
            <a:r>
              <a:rPr lang="ru-RU" sz="3200" b="1" dirty="0" smtClean="0"/>
              <a:t>Наталья Боде. Советские солдаты перед отправкой домой из Берлина. 1945.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77" y="302376"/>
            <a:ext cx="8788440" cy="5844423"/>
          </a:xfrm>
        </p:spPr>
      </p:pic>
    </p:spTree>
    <p:extLst>
      <p:ext uri="{BB962C8B-B14F-4D97-AF65-F5344CB8AC3E}">
        <p14:creationId xmlns:p14="http://schemas.microsoft.com/office/powerpoint/2010/main" val="222234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1" y="1303868"/>
            <a:ext cx="3318932" cy="519853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/>
              </a:rPr>
              <a:t>72.</a:t>
            </a:r>
            <a:br>
              <a:rPr lang="ru-RU" b="1" dirty="0" smtClean="0">
                <a:effectLst/>
              </a:rPr>
            </a:br>
            <a:r>
              <a:rPr lang="ru-RU" b="1" dirty="0" smtClean="0">
                <a:effectLst/>
              </a:rPr>
              <a:t>Аркадий Шайхет. Москва. Белорусский вокзал. Встреча воинов - победителей. 1945 г.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760" y="584199"/>
            <a:ext cx="8073602" cy="5359400"/>
          </a:xfrm>
        </p:spPr>
      </p:pic>
    </p:spTree>
    <p:extLst>
      <p:ext uri="{BB962C8B-B14F-4D97-AF65-F5344CB8AC3E}">
        <p14:creationId xmlns:p14="http://schemas.microsoft.com/office/powerpoint/2010/main" val="297262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0933" y="287868"/>
            <a:ext cx="9963679" cy="64346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73. Дмитрий </a:t>
            </a:r>
            <a:r>
              <a:rPr lang="ru-RU" b="1" dirty="0" err="1" smtClean="0"/>
              <a:t>Бальтерманц</a:t>
            </a:r>
            <a:r>
              <a:rPr lang="ru-RU" b="1" dirty="0" smtClean="0"/>
              <a:t>. Победители. 1945 г.</a:t>
            </a:r>
            <a:endParaRPr lang="ru-RU" b="1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59" y="931333"/>
            <a:ext cx="8808474" cy="5735295"/>
          </a:xfrm>
        </p:spPr>
      </p:pic>
    </p:spTree>
    <p:extLst>
      <p:ext uri="{BB962C8B-B14F-4D97-AF65-F5344CB8AC3E}">
        <p14:creationId xmlns:p14="http://schemas.microsoft.com/office/powerpoint/2010/main" val="53247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8934" y="1456268"/>
            <a:ext cx="2370666" cy="4334932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74.</a:t>
            </a:r>
            <a:br>
              <a:rPr lang="ru-RU" sz="3200" b="1" dirty="0" smtClean="0"/>
            </a:br>
            <a:r>
              <a:rPr lang="ru-RU" sz="3200" b="1" dirty="0" smtClean="0"/>
              <a:t>Парад </a:t>
            </a:r>
            <a:br>
              <a:rPr lang="ru-RU" sz="3200" b="1" dirty="0" smtClean="0"/>
            </a:br>
            <a:r>
              <a:rPr lang="ru-RU" sz="3200" b="1" dirty="0" smtClean="0"/>
              <a:t>на Красной площади.</a:t>
            </a:r>
            <a:br>
              <a:rPr lang="ru-RU" sz="3200" b="1" dirty="0" smtClean="0"/>
            </a:br>
            <a:r>
              <a:rPr lang="ru-RU" sz="3200" b="1" dirty="0" smtClean="0"/>
              <a:t>Москва.</a:t>
            </a:r>
            <a:br>
              <a:rPr lang="ru-RU" sz="3200" b="1" dirty="0" smtClean="0"/>
            </a:br>
            <a:r>
              <a:rPr lang="ru-RU" sz="3200" b="1" dirty="0" smtClean="0"/>
              <a:t>24 июня </a:t>
            </a:r>
            <a:br>
              <a:rPr lang="ru-RU" sz="3200" b="1" dirty="0" smtClean="0"/>
            </a:br>
            <a:r>
              <a:rPr lang="ru-RU" sz="3200" b="1" dirty="0" smtClean="0"/>
              <a:t>1945 г.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646" y="254000"/>
            <a:ext cx="8826408" cy="5875867"/>
          </a:xfrm>
        </p:spPr>
      </p:pic>
    </p:spTree>
    <p:extLst>
      <p:ext uri="{BB962C8B-B14F-4D97-AF65-F5344CB8AC3E}">
        <p14:creationId xmlns:p14="http://schemas.microsoft.com/office/powerpoint/2010/main" val="324619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85200" y="624109"/>
            <a:ext cx="3318932" cy="5844423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75. </a:t>
            </a:r>
            <a:br>
              <a:rPr lang="ru-RU" sz="3200" b="1" dirty="0" smtClean="0"/>
            </a:br>
            <a:r>
              <a:rPr lang="ru-RU" sz="3200" b="1" dirty="0" smtClean="0"/>
              <a:t>Евгений Халдей. </a:t>
            </a:r>
            <a:r>
              <a:rPr lang="ru-RU" sz="3200" b="1" smtClean="0"/>
              <a:t>Москва. </a:t>
            </a:r>
            <a:r>
              <a:rPr lang="ru-RU" sz="3200" b="1" dirty="0" smtClean="0"/>
              <a:t>Парад Победы. Фашистские штандарты </a:t>
            </a:r>
            <a:br>
              <a:rPr lang="ru-RU" sz="3200" b="1" dirty="0" smtClean="0"/>
            </a:br>
            <a:r>
              <a:rPr lang="ru-RU" sz="3200" b="1" dirty="0" smtClean="0"/>
              <a:t>у подножия Мавзолея. </a:t>
            </a:r>
            <a:br>
              <a:rPr lang="ru-RU" sz="3200" b="1" dirty="0" smtClean="0"/>
            </a:br>
            <a:r>
              <a:rPr lang="ru-RU" sz="3200" b="1" dirty="0" smtClean="0"/>
              <a:t>24 июня 1945 г.</a:t>
            </a:r>
            <a:endParaRPr lang="ru-RU" sz="32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13" y="930987"/>
            <a:ext cx="7965480" cy="5230665"/>
          </a:xfrm>
        </p:spPr>
      </p:pic>
    </p:spTree>
    <p:extLst>
      <p:ext uri="{BB962C8B-B14F-4D97-AF65-F5344CB8AC3E}">
        <p14:creationId xmlns:p14="http://schemas.microsoft.com/office/powerpoint/2010/main" val="7384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5867" y="1439334"/>
            <a:ext cx="3302001" cy="4030133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8. </a:t>
            </a:r>
            <a:br>
              <a:rPr lang="ru-RU" b="1" dirty="0" smtClean="0"/>
            </a:br>
            <a:r>
              <a:rPr lang="ru-RU" b="1" dirty="0" smtClean="0"/>
              <a:t>Аркадий </a:t>
            </a:r>
            <a:r>
              <a:rPr lang="ru-RU" b="1" dirty="0"/>
              <a:t>Шайхет.</a:t>
            </a:r>
            <a:br>
              <a:rPr lang="ru-RU" b="1" dirty="0"/>
            </a:br>
            <a:r>
              <a:rPr lang="ru-RU" b="1" dirty="0" smtClean="0"/>
              <a:t>Раздача </a:t>
            </a:r>
            <a:r>
              <a:rPr lang="ru-RU" b="1" dirty="0"/>
              <a:t>противогазов на площади Маяковского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в </a:t>
            </a:r>
            <a:r>
              <a:rPr lang="ru-RU" b="1" dirty="0"/>
              <a:t>Москве.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1941 г.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914" y="169333"/>
            <a:ext cx="7835976" cy="5452534"/>
          </a:xfrm>
        </p:spPr>
      </p:pic>
    </p:spTree>
    <p:extLst>
      <p:ext uri="{BB962C8B-B14F-4D97-AF65-F5344CB8AC3E}">
        <p14:creationId xmlns:p14="http://schemas.microsoft.com/office/powerpoint/2010/main" val="353812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169333"/>
            <a:ext cx="8911687" cy="1049867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9</a:t>
            </a:r>
            <a:r>
              <a:rPr lang="ru-RU" sz="3200" b="1" dirty="0"/>
              <a:t>. </a:t>
            </a:r>
            <a:r>
              <a:rPr lang="ru-RU" sz="3200" b="1" dirty="0" smtClean="0"/>
              <a:t>Иван Шагин</a:t>
            </a:r>
            <a:r>
              <a:rPr lang="ru-RU" sz="3200" b="1" dirty="0"/>
              <a:t>. </a:t>
            </a:r>
            <a:r>
              <a:rPr lang="ru-RU" sz="3200" b="1" dirty="0" smtClean="0"/>
              <a:t>Сбитый немецкий самолёт на площади Революции. Москва. 1941 г.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4" y="1362523"/>
            <a:ext cx="7789333" cy="5135755"/>
          </a:xfrm>
        </p:spPr>
      </p:pic>
    </p:spTree>
    <p:extLst>
      <p:ext uri="{BB962C8B-B14F-4D97-AF65-F5344CB8AC3E}">
        <p14:creationId xmlns:p14="http://schemas.microsoft.com/office/powerpoint/2010/main" val="121302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626</TotalTime>
  <Words>248</Words>
  <Application>Microsoft Office PowerPoint</Application>
  <PresentationFormat>Произвольный</PresentationFormat>
  <Paragraphs>77</Paragraphs>
  <Slides>75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76" baseType="lpstr">
      <vt:lpstr>Легкий дым</vt:lpstr>
      <vt:lpstr>Презентация PowerPoint</vt:lpstr>
      <vt:lpstr>2.  Евгений Халдей. Первый день войны. Москва, улица 25 октября, 12.00.  22 июня 1941 г. Граждане слушают выступление  В.М. Молотова.</vt:lpstr>
      <vt:lpstr>3.  Иван Шагин. Москва.  22 июня  1941 г. </vt:lpstr>
      <vt:lpstr>4.  Александр Устинов. Москва. Первые дни войны. Мобилизация в РККА.  22-30 июня 1941 г.  </vt:lpstr>
      <vt:lpstr>5.  Иван Шагин. Обучение ополченцев. Москва. 1941 г.</vt:lpstr>
      <vt:lpstr>6.  Олег Кнорринг. Зенитчики  на крыше здания. Москва. 1941 г.  </vt:lpstr>
      <vt:lpstr>7. Александр Устинов. Москва. 1941 г.  </vt:lpstr>
      <vt:lpstr>8.  Аркадий Шайхет. Раздача противогазов на площади Маяковского  в Москве.  1941 г.</vt:lpstr>
      <vt:lpstr>9. Иван Шагин. Сбитый немецкий самолёт на площади Революции. Москва. 1941 г.</vt:lpstr>
      <vt:lpstr>10.  Всеволод Тарасевич. В Ленинград пришла война. Обстрел улицы Достоевского. 1941 г. </vt:lpstr>
      <vt:lpstr>11.  Василий Федосеев. Советские женщины  на строительстве противотанкового рва под Ленинградом. 1941 г. </vt:lpstr>
      <vt:lpstr>12.  Евгений  Халдей. Мурманск после бомбардировки. 1941 г.</vt:lpstr>
      <vt:lpstr>13.  Яков Халип.  Горечь отступления. 18 июля –  11 августа 1941 г. Украинская ССР. </vt:lpstr>
      <vt:lpstr>14. Александр Устинов.  С парада – на фронт. Красная площадь. Военный парад.  7 ноября 1941 г. </vt:lpstr>
      <vt:lpstr>15.  Аркадий Шайхет. Парад  на Красной площади  в Москве.  7 ноября 1941 г. </vt:lpstr>
      <vt:lpstr>16.  Дмитрий Бальтерманц. Бой за деревню.  1941 г. </vt:lpstr>
      <vt:lpstr> 17.  Дмитрий Бальтерманц. Расчет в бою. Московская область.  Июль 1941.  </vt:lpstr>
      <vt:lpstr>18.  Евгений Халдей.  Витя Черевичкин, убитый немцами 28 ноября  1941 г.  </vt:lpstr>
      <vt:lpstr>19.  Аркадий Шайхет. Подземный вестибюль станции метро «Маяковская»  во время воздушной тревоги.  Январь 1942 г.</vt:lpstr>
      <vt:lpstr>20.  Макс Альперт. Комбат (младший политрук Алексей Еременко ведет солдат в атаку).  Июль 1942 г. </vt:lpstr>
      <vt:lpstr>21.  Макс Альперт.  Солдат-абхазец  с пистолетом-пулемётом ППШ в горах Кавказа. Август 1942 г.</vt:lpstr>
      <vt:lpstr>22.  Борис Кудояров. Девушки-бойцы МПВО несут боевое дежурство на крыше дома № 4 по улице Халтурина в Ленинграде.  1942 г.</vt:lpstr>
      <vt:lpstr>23.  Анатолий Гаранин. Профессор Московской консерватории Пётр Павлович Ильченко играет для солдат Южного фронта. 1942 г.</vt:lpstr>
      <vt:lpstr>  24.  Дмитрий Бальтерманц. Горе. Керчь. 1942 г.</vt:lpstr>
      <vt:lpstr>25.  Эммануил Евзерихин. Памятник играющим детям в Сталинграде. Август 1942 г.</vt:lpstr>
      <vt:lpstr>26. Конов. Л.И. Дети прячутся от бомбящих немецких самолетов. Сталинград. 1942. </vt:lpstr>
      <vt:lpstr>27.  Аркадий Шайхет. Политрук. Сталинград. 1942 г.</vt:lpstr>
      <vt:lpstr>28.  Макс Альперт. Беженцы. Орловская область. 1943 г.</vt:lpstr>
      <vt:lpstr>29.  Колонна пленных немцев, румын  и итальянцев в Сталинграде.  1943 г.</vt:lpstr>
      <vt:lpstr>30.  Дмитрий Бальтерманц. Пленные. 1943 г. </vt:lpstr>
      <vt:lpstr>31.  Аркадий Шайхет. Памятник мирным жителям, убитым фашистами. Киевская область.  1943 г.</vt:lpstr>
      <vt:lpstr>32.  Марк Редькин. Здравствуй, сынок! Советский солдат встретился с матерью.  Лето 1943 г. </vt:lpstr>
      <vt:lpstr>33.  Георгий Угринович. Партизан-разведчик Черниговского соединения «За Родину»  Василий Боровик на фоне деревьев. </vt:lpstr>
      <vt:lpstr>34.  Семён Нордштейн. Блокада прорвана! Встреча бойцов Ленинградского и Волховского фронтов.  Январь 1943 г.</vt:lpstr>
      <vt:lpstr>35.  Аркадий Шайхет. Рядовой Широбоков встретил своих сестер, спасшихся  от смерти.  Август 1943 г.</vt:lpstr>
      <vt:lpstr>36.  Марк Марков-Гринберг На Курской дуге.  Обкатка пехоты танками. Красноармейцы в окопе и танк Т-34, который преодолевает окоп, проходя над ними. 1943 г.</vt:lpstr>
      <vt:lpstr>37.  Георгий Зельма. Письмо домой. Сталинград. 1943 г. </vt:lpstr>
      <vt:lpstr>38. Георгий Зельма. Советские солдаты в бою. 1943 г. </vt:lpstr>
      <vt:lpstr>39.  Всеволод Тарасевич.  Начало наступления  на Ленинградском фронте. 1943 г.</vt:lpstr>
      <vt:lpstr>40.  Иван Шагин. Дороги войны. 1943 г.</vt:lpstr>
      <vt:lpstr>41.  Евгений Халдей. Снайпер  Лиза Миронова. Новороссийск. 1943 г.</vt:lpstr>
      <vt:lpstr>42. Евгений  Халдей.  Летчицы 46-го женского авиаполка. Редкие минуты тишины.  На переднем плане  Надежда Попова и Ирина Себрова. Сентябрь 1943 г.</vt:lpstr>
      <vt:lpstr>43.  Марк  Марков-Гринберг. Атака.  1943 г.  </vt:lpstr>
      <vt:lpstr>44.  Макс Альперт. Крестьянки освобожденного села  в Прикарпатье разговаривают  с советскими танкистами  у танка Т-34.  12 июля 1943 г.</vt:lpstr>
      <vt:lpstr>45.  Борис Кудояров. Снятие блокады Ленинграда.  Январь 1944 г. </vt:lpstr>
      <vt:lpstr>46.  Иван Шагин. Беженцы. Белоруссия. 1944 г.</vt:lpstr>
      <vt:lpstr>47.  Аркадий Шайхет.  В освобождённой Виннице. 1944 г.</vt:lpstr>
      <vt:lpstr>48. Дмитрий Бальтерманц. Колонна немецких военнопленных проходит  по Москве.  17 июля 1944 г. </vt:lpstr>
      <vt:lpstr>49. Эммануил Евзерихин​.  Батарея 152-мм гаубиц Д-1 образца 1943 г. ведет огонь по обороняющимся немецким  войскам. Белоруссия.  Лето 1944 г. </vt:lpstr>
      <vt:lpstr>50. Иван  Шагин.  Политрук продолжает  бой.  1944 г.</vt:lpstr>
      <vt:lpstr>51. Евгений Халдей. Салют в освобождённом Севастополе. Май 1944 г.</vt:lpstr>
      <vt:lpstr>52. Марк Марков-Гринберг. Второй Белорусский фронт.  1944 г. </vt:lpstr>
      <vt:lpstr>53. Евгений  Халдей  в освобождённой Болгарии.  1944 г. </vt:lpstr>
      <vt:lpstr>54. Встреча на Эльбе войск  1-го Украинского фронта с войсками  1-й армии США. Советская медсестра Любовь Казиченко дарит цветы американскому солдату Карлу Робинсону. Апрель 1945 г.</vt:lpstr>
      <vt:lpstr>55. Советские солдаты перекуривают перед последним рывком — до Берлина. Апрель 1945 года</vt:lpstr>
      <vt:lpstr>56. Борис Игнатович. Освобождение советскими войсками узников немецко-фашистского концлагеря «Аушвиц-Биркенау» - Освенцим (Польша).  Январь 1945 г.</vt:lpstr>
      <vt:lpstr>57. Марк Марков-Гринберг. Красноармейцы слушают игру на фисгармонии на берегу залива Фришес-Хафф (ныне Калининградский залив).  1945 г. </vt:lpstr>
      <vt:lpstr>58. Макс Альперт. Советские воины на улице освобожденного Кракова. Польша. Март 1945 г.</vt:lpstr>
      <vt:lpstr>59.  Население города Моравская Острава приветствует советских танкистов.  Чехословакия. 1945 г.</vt:lpstr>
      <vt:lpstr>60. Иван  Шагин. Штурм рейхстага. 1945 г.</vt:lpstr>
      <vt:lpstr>61. Евгений Халдей.  Флаг Победы  над Рейхстагом. Берлин. Май 1945 г. </vt:lpstr>
      <vt:lpstr>62. Евгений Халдей. Регулировщик Мария Шальнёва. Берлин. 1945 г.</vt:lpstr>
      <vt:lpstr>63. Евгений Халдей. Военкор  Евгений Долматовский около Бранденбургских ворот.  Сувенир Победы. Берлин. 2 мая 1945 г.</vt:lpstr>
      <vt:lpstr>64. Аркадий Шайхет. Белые флаги. Берлин. 1945 г.</vt:lpstr>
      <vt:lpstr>65. Иван Шагин. Лазарет немецких военнопленных. Берлин.  Май 1945 г.</vt:lpstr>
      <vt:lpstr>66. Макс Альперт. Маршал Советского Союза  Г.К. Жуков  у рейхстага. Берлин.  Май 1945 г.</vt:lpstr>
      <vt:lpstr>67. Лидия  Русланова исполняет «Катюшу»  на фоне разрушенного рейхстага.  2 мая 1945 г.</vt:lpstr>
      <vt:lpstr>68. Иван Шагин. Красно- армейцы в Берлине. 1945 г.</vt:lpstr>
      <vt:lpstr>69. Анатолий Егоров. Жители Праги встречают советских солдат в День Победы. 1945 г.</vt:lpstr>
      <vt:lpstr>70. Дмитрий Бальтер- манц. Праздничный салют. Красная площадь. Москва.  9 мая  1945 г.</vt:lpstr>
      <vt:lpstr>71. Наталья Боде. Советские солдаты перед отправкой домой из Берлина. 1945.</vt:lpstr>
      <vt:lpstr>72. Аркадий Шайхет. Москва. Белорусский вокзал. Встреча воинов - победителей. 1945 г.</vt:lpstr>
      <vt:lpstr>73. Дмитрий Бальтерманц. Победители. 1945 г.</vt:lpstr>
      <vt:lpstr>74. Парад  на Красной площади. Москва. 24 июня  1945 г.</vt:lpstr>
      <vt:lpstr>75.  Евгений Халдей. Москва. Парад Победы. Фашистские штандарты  у подножия Мавзолея.  24 июня 1945 г.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admin</cp:lastModifiedBy>
  <cp:revision>56</cp:revision>
  <dcterms:created xsi:type="dcterms:W3CDTF">2020-04-06T08:55:14Z</dcterms:created>
  <dcterms:modified xsi:type="dcterms:W3CDTF">2020-04-14T11:02:51Z</dcterms:modified>
</cp:coreProperties>
</file>